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4" r:id="rId1"/>
    <p:sldMasterId id="2147483648" r:id="rId2"/>
  </p:sldMasterIdLst>
  <p:notesMasterIdLst>
    <p:notesMasterId r:id="rId18"/>
  </p:notesMasterIdLst>
  <p:handoutMasterIdLst>
    <p:handoutMasterId r:id="rId19"/>
  </p:handoutMasterIdLst>
  <p:sldIdLst>
    <p:sldId id="587" r:id="rId3"/>
    <p:sldId id="544" r:id="rId4"/>
    <p:sldId id="586" r:id="rId5"/>
    <p:sldId id="261" r:id="rId6"/>
    <p:sldId id="585" r:id="rId7"/>
    <p:sldId id="267" r:id="rId8"/>
    <p:sldId id="584" r:id="rId9"/>
    <p:sldId id="571" r:id="rId10"/>
    <p:sldId id="577" r:id="rId11"/>
    <p:sldId id="579" r:id="rId12"/>
    <p:sldId id="535" r:id="rId13"/>
    <p:sldId id="580" r:id="rId14"/>
    <p:sldId id="549" r:id="rId15"/>
    <p:sldId id="548" r:id="rId16"/>
    <p:sldId id="588" r:id="rId17"/>
  </p:sldIdLst>
  <p:sldSz cx="9144000" cy="5143500" type="screen16x9"/>
  <p:notesSz cx="6797675" cy="9926638"/>
  <p:defaultTextStyle>
    <a:defPPr>
      <a:defRPr lang="de-DE"/>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362">
          <p15:clr>
            <a:srgbClr val="A4A3A4"/>
          </p15:clr>
        </p15:guide>
        <p15:guide id="2" orient="horz" pos="622" userDrawn="1">
          <p15:clr>
            <a:srgbClr val="A4A3A4"/>
          </p15:clr>
        </p15:guide>
        <p15:guide id="3" pos="249">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80F2E"/>
    <a:srgbClr val="525252"/>
    <a:srgbClr val="4FE0E3"/>
    <a:srgbClr val="50668F"/>
    <a:srgbClr val="D9EFF1"/>
    <a:srgbClr val="929292"/>
    <a:srgbClr val="17485D"/>
    <a:srgbClr val="BBE0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321" autoAdjust="0"/>
    <p:restoredTop sz="77966" autoAdjust="0"/>
  </p:normalViewPr>
  <p:slideViewPr>
    <p:cSldViewPr>
      <p:cViewPr varScale="1">
        <p:scale>
          <a:sx n="114" d="100"/>
          <a:sy n="114" d="100"/>
        </p:scale>
        <p:origin x="102" y="168"/>
      </p:cViewPr>
      <p:guideLst>
        <p:guide orient="horz" pos="362"/>
        <p:guide orient="horz" pos="622"/>
        <p:guide pos="249"/>
      </p:guideLst>
    </p:cSldViewPr>
  </p:slideViewPr>
  <p:outlineViewPr>
    <p:cViewPr>
      <p:scale>
        <a:sx n="33" d="100"/>
        <a:sy n="33" d="100"/>
      </p:scale>
      <p:origin x="48" y="0"/>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76" d="100"/>
          <a:sy n="76" d="100"/>
        </p:scale>
        <p:origin x="3306"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1"/>
            <a:ext cx="2945659" cy="496332"/>
          </a:xfrm>
          <a:prstGeom prst="rect">
            <a:avLst/>
          </a:prstGeom>
        </p:spPr>
        <p:txBody>
          <a:bodyPr vert="horz" lIns="91432" tIns="45716" rIns="91432" bIns="45716" rtlCol="0"/>
          <a:lstStyle>
            <a:lvl1pPr algn="l">
              <a:defRPr sz="1200"/>
            </a:lvl1pPr>
          </a:lstStyle>
          <a:p>
            <a:endParaRPr lang="de-DE" dirty="0"/>
          </a:p>
        </p:txBody>
      </p:sp>
      <p:sp>
        <p:nvSpPr>
          <p:cNvPr id="3" name="Datumsplatzhalter 2"/>
          <p:cNvSpPr>
            <a:spLocks noGrp="1"/>
          </p:cNvSpPr>
          <p:nvPr>
            <p:ph type="dt" sz="quarter" idx="1"/>
          </p:nvPr>
        </p:nvSpPr>
        <p:spPr>
          <a:xfrm>
            <a:off x="3850444" y="1"/>
            <a:ext cx="2945659" cy="496332"/>
          </a:xfrm>
          <a:prstGeom prst="rect">
            <a:avLst/>
          </a:prstGeom>
        </p:spPr>
        <p:txBody>
          <a:bodyPr vert="horz" lIns="91432" tIns="45716" rIns="91432" bIns="45716" rtlCol="0"/>
          <a:lstStyle>
            <a:lvl1pPr algn="r">
              <a:defRPr sz="1200"/>
            </a:lvl1pPr>
          </a:lstStyle>
          <a:p>
            <a:fld id="{570FA0E1-6D06-47CC-AEE9-8DAA7831D20D}" type="datetimeFigureOut">
              <a:rPr lang="de-DE" smtClean="0"/>
              <a:t>29.06.2018</a:t>
            </a:fld>
            <a:endParaRPr lang="de-DE" dirty="0"/>
          </a:p>
        </p:txBody>
      </p:sp>
      <p:sp>
        <p:nvSpPr>
          <p:cNvPr id="4" name="Fußzeilenplatzhalter 3"/>
          <p:cNvSpPr>
            <a:spLocks noGrp="1"/>
          </p:cNvSpPr>
          <p:nvPr>
            <p:ph type="ftr" sz="quarter" idx="2"/>
          </p:nvPr>
        </p:nvSpPr>
        <p:spPr>
          <a:xfrm>
            <a:off x="1" y="9428584"/>
            <a:ext cx="2945659" cy="496332"/>
          </a:xfrm>
          <a:prstGeom prst="rect">
            <a:avLst/>
          </a:prstGeom>
        </p:spPr>
        <p:txBody>
          <a:bodyPr vert="horz" lIns="91432" tIns="45716" rIns="91432" bIns="45716" rtlCol="0" anchor="b"/>
          <a:lstStyle>
            <a:lvl1pPr algn="l">
              <a:defRPr sz="1200"/>
            </a:lvl1pPr>
          </a:lstStyle>
          <a:p>
            <a:endParaRPr lang="de-DE" dirty="0"/>
          </a:p>
        </p:txBody>
      </p:sp>
      <p:sp>
        <p:nvSpPr>
          <p:cNvPr id="5" name="Foliennummernplatzhalter 4"/>
          <p:cNvSpPr>
            <a:spLocks noGrp="1"/>
          </p:cNvSpPr>
          <p:nvPr>
            <p:ph type="sldNum" sz="quarter" idx="3"/>
          </p:nvPr>
        </p:nvSpPr>
        <p:spPr>
          <a:xfrm>
            <a:off x="3850444" y="9428584"/>
            <a:ext cx="2945659" cy="496332"/>
          </a:xfrm>
          <a:prstGeom prst="rect">
            <a:avLst/>
          </a:prstGeom>
        </p:spPr>
        <p:txBody>
          <a:bodyPr vert="horz" lIns="91432" tIns="45716" rIns="91432" bIns="45716" rtlCol="0" anchor="b"/>
          <a:lstStyle>
            <a:lvl1pPr algn="r">
              <a:defRPr sz="1200"/>
            </a:lvl1pPr>
          </a:lstStyle>
          <a:p>
            <a:fld id="{BD7E2F33-E95F-4C76-B72C-0CA94183EA20}" type="slidenum">
              <a:rPr lang="de-DE" smtClean="0"/>
              <a:t>‹Nr.›</a:t>
            </a:fld>
            <a:endParaRPr lang="de-DE" dirty="0"/>
          </a:p>
        </p:txBody>
      </p:sp>
    </p:spTree>
    <p:extLst>
      <p:ext uri="{BB962C8B-B14F-4D97-AF65-F5344CB8AC3E}">
        <p14:creationId xmlns:p14="http://schemas.microsoft.com/office/powerpoint/2010/main" val="40594039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1"/>
            <a:ext cx="2945659" cy="496332"/>
          </a:xfrm>
          <a:prstGeom prst="rect">
            <a:avLst/>
          </a:prstGeom>
        </p:spPr>
        <p:txBody>
          <a:bodyPr vert="horz" lIns="91432" tIns="45716" rIns="91432" bIns="45716" rtlCol="0"/>
          <a:lstStyle>
            <a:lvl1pPr algn="l" fontAlgn="auto">
              <a:spcBef>
                <a:spcPts val="0"/>
              </a:spcBef>
              <a:spcAft>
                <a:spcPts val="0"/>
              </a:spcAft>
              <a:defRPr sz="1200">
                <a:latin typeface="+mn-lt"/>
              </a:defRPr>
            </a:lvl1pPr>
          </a:lstStyle>
          <a:p>
            <a:pPr>
              <a:defRPr/>
            </a:pPr>
            <a:endParaRPr lang="de-DE" dirty="0"/>
          </a:p>
        </p:txBody>
      </p:sp>
      <p:sp>
        <p:nvSpPr>
          <p:cNvPr id="3" name="Datumsplatzhalter 2"/>
          <p:cNvSpPr>
            <a:spLocks noGrp="1"/>
          </p:cNvSpPr>
          <p:nvPr>
            <p:ph type="dt" idx="1"/>
          </p:nvPr>
        </p:nvSpPr>
        <p:spPr>
          <a:xfrm>
            <a:off x="3850444" y="1"/>
            <a:ext cx="2945659" cy="496332"/>
          </a:xfrm>
          <a:prstGeom prst="rect">
            <a:avLst/>
          </a:prstGeom>
        </p:spPr>
        <p:txBody>
          <a:bodyPr vert="horz" lIns="91432" tIns="45716" rIns="91432" bIns="45716" rtlCol="0"/>
          <a:lstStyle>
            <a:lvl1pPr algn="r" fontAlgn="auto">
              <a:spcBef>
                <a:spcPts val="0"/>
              </a:spcBef>
              <a:spcAft>
                <a:spcPts val="0"/>
              </a:spcAft>
              <a:defRPr sz="1200">
                <a:latin typeface="+mn-lt"/>
              </a:defRPr>
            </a:lvl1pPr>
          </a:lstStyle>
          <a:p>
            <a:pPr>
              <a:defRPr/>
            </a:pPr>
            <a:fld id="{59D1AFE0-DA84-4865-9628-263CA7E64B3A}" type="datetimeFigureOut">
              <a:rPr lang="de-DE"/>
              <a:pPr>
                <a:defRPr/>
              </a:pPr>
              <a:t>29.06.2018</a:t>
            </a:fld>
            <a:endParaRPr lang="de-DE" dirty="0"/>
          </a:p>
        </p:txBody>
      </p:sp>
      <p:sp>
        <p:nvSpPr>
          <p:cNvPr id="4" name="Folienbildplatzhalt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32" tIns="45716" rIns="91432" bIns="45716" rtlCol="0" anchor="ctr"/>
          <a:lstStyle/>
          <a:p>
            <a:pPr lvl="0"/>
            <a:endParaRPr lang="de-DE" noProof="0" dirty="0"/>
          </a:p>
        </p:txBody>
      </p:sp>
      <p:sp>
        <p:nvSpPr>
          <p:cNvPr id="5" name="Notizenplatzhalter 4"/>
          <p:cNvSpPr>
            <a:spLocks noGrp="1"/>
          </p:cNvSpPr>
          <p:nvPr>
            <p:ph type="body" sz="quarter" idx="3"/>
          </p:nvPr>
        </p:nvSpPr>
        <p:spPr>
          <a:xfrm>
            <a:off x="679768" y="4715154"/>
            <a:ext cx="5438140" cy="4466987"/>
          </a:xfrm>
          <a:prstGeom prst="rect">
            <a:avLst/>
          </a:prstGeom>
        </p:spPr>
        <p:txBody>
          <a:bodyPr vert="horz" lIns="91432" tIns="45716" rIns="91432" bIns="45716" rtlCol="0">
            <a:normAutofit/>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endParaRPr lang="de-DE" noProof="0"/>
          </a:p>
        </p:txBody>
      </p:sp>
      <p:sp>
        <p:nvSpPr>
          <p:cNvPr id="6" name="Fußzeilenplatzhalter 5"/>
          <p:cNvSpPr>
            <a:spLocks noGrp="1"/>
          </p:cNvSpPr>
          <p:nvPr>
            <p:ph type="ftr" sz="quarter" idx="4"/>
          </p:nvPr>
        </p:nvSpPr>
        <p:spPr>
          <a:xfrm>
            <a:off x="1" y="9428584"/>
            <a:ext cx="2945659" cy="496332"/>
          </a:xfrm>
          <a:prstGeom prst="rect">
            <a:avLst/>
          </a:prstGeom>
        </p:spPr>
        <p:txBody>
          <a:bodyPr vert="horz" lIns="91432" tIns="45716" rIns="91432" bIns="45716" rtlCol="0" anchor="b"/>
          <a:lstStyle>
            <a:lvl1pPr algn="l" fontAlgn="auto">
              <a:spcBef>
                <a:spcPts val="0"/>
              </a:spcBef>
              <a:spcAft>
                <a:spcPts val="0"/>
              </a:spcAft>
              <a:defRPr sz="1200">
                <a:latin typeface="+mn-lt"/>
              </a:defRPr>
            </a:lvl1pPr>
          </a:lstStyle>
          <a:p>
            <a:pPr>
              <a:defRPr/>
            </a:pPr>
            <a:endParaRPr lang="de-DE" dirty="0"/>
          </a:p>
        </p:txBody>
      </p:sp>
      <p:sp>
        <p:nvSpPr>
          <p:cNvPr id="7" name="Foliennummernplatzhalter 6"/>
          <p:cNvSpPr>
            <a:spLocks noGrp="1"/>
          </p:cNvSpPr>
          <p:nvPr>
            <p:ph type="sldNum" sz="quarter" idx="5"/>
          </p:nvPr>
        </p:nvSpPr>
        <p:spPr>
          <a:xfrm>
            <a:off x="3850444" y="9428584"/>
            <a:ext cx="2945659" cy="496332"/>
          </a:xfrm>
          <a:prstGeom prst="rect">
            <a:avLst/>
          </a:prstGeom>
        </p:spPr>
        <p:txBody>
          <a:bodyPr vert="horz" lIns="91432" tIns="45716" rIns="91432" bIns="45716" rtlCol="0" anchor="b"/>
          <a:lstStyle>
            <a:lvl1pPr algn="r" fontAlgn="auto">
              <a:spcBef>
                <a:spcPts val="0"/>
              </a:spcBef>
              <a:spcAft>
                <a:spcPts val="0"/>
              </a:spcAft>
              <a:defRPr sz="1200">
                <a:latin typeface="+mn-lt"/>
              </a:defRPr>
            </a:lvl1pPr>
          </a:lstStyle>
          <a:p>
            <a:pPr>
              <a:defRPr/>
            </a:pPr>
            <a:fld id="{ABBC8B83-945F-4AC6-8B07-AD529C55CD30}" type="slidenum">
              <a:rPr lang="de-DE"/>
              <a:pPr>
                <a:defRPr/>
              </a:pPr>
              <a:t>‹Nr.›</a:t>
            </a:fld>
            <a:endParaRPr lang="de-DE" dirty="0"/>
          </a:p>
        </p:txBody>
      </p:sp>
    </p:spTree>
    <p:extLst>
      <p:ext uri="{BB962C8B-B14F-4D97-AF65-F5344CB8AC3E}">
        <p14:creationId xmlns:p14="http://schemas.microsoft.com/office/powerpoint/2010/main" val="125887842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ABBC8B83-945F-4AC6-8B07-AD529C55CD30}" type="slidenum">
              <a:rPr lang="de-DE" smtClean="0"/>
              <a:pPr>
                <a:defRPr/>
              </a:pPr>
              <a:t>1</a:t>
            </a:fld>
            <a:endParaRPr lang="de-DE"/>
          </a:p>
        </p:txBody>
      </p:sp>
    </p:spTree>
    <p:extLst>
      <p:ext uri="{BB962C8B-B14F-4D97-AF65-F5344CB8AC3E}">
        <p14:creationId xmlns:p14="http://schemas.microsoft.com/office/powerpoint/2010/main" val="3779034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Rot="1" noChangeAspect="1" noChangeArrowheads="1" noTextEdit="1"/>
          </p:cNvSpPr>
          <p:nvPr>
            <p:ph type="sldImg"/>
          </p:nvPr>
        </p:nvSpPr>
        <p:spPr>
          <a:xfrm>
            <a:off x="88900" y="744538"/>
            <a:ext cx="6619875" cy="3724275"/>
          </a:xfrm>
          <a:ln/>
        </p:spPr>
      </p:sp>
      <p:sp>
        <p:nvSpPr>
          <p:cNvPr id="31748" name="Rectangle 3"/>
          <p:cNvSpPr>
            <a:spLocks noGrp="1" noChangeArrowheads="1"/>
          </p:cNvSpPr>
          <p:nvPr>
            <p:ph type="body" idx="1"/>
          </p:nvPr>
        </p:nvSpPr>
        <p:spPr>
          <a:xfrm>
            <a:off x="910065" y="4711973"/>
            <a:ext cx="4977550" cy="4470169"/>
          </a:xfrm>
          <a:noFill/>
          <a:ln/>
        </p:spPr>
        <p:txBody>
          <a:bodyPr lIns="93598" tIns="46800" rIns="93598" bIns="46800"/>
          <a:lstStyle/>
          <a:p>
            <a:pPr eaLnBrk="1" hangingPunct="1"/>
            <a:r>
              <a:rPr lang="en-US" dirty="0" smtClean="0"/>
              <a:t>- </a:t>
            </a:r>
            <a:r>
              <a:rPr lang="en-US" dirty="0" err="1" smtClean="0"/>
              <a:t>Softwarehersteller</a:t>
            </a:r>
            <a:r>
              <a:rPr lang="en-US" baseline="0" dirty="0" smtClean="0"/>
              <a:t> </a:t>
            </a:r>
            <a:r>
              <a:rPr lang="en-US" baseline="0" dirty="0" err="1" smtClean="0"/>
              <a:t>im</a:t>
            </a:r>
            <a:r>
              <a:rPr lang="en-US" baseline="0" dirty="0" smtClean="0"/>
              <a:t> </a:t>
            </a:r>
            <a:r>
              <a:rPr lang="en-US" baseline="0" dirty="0" err="1" smtClean="0"/>
              <a:t>Ges.heitsw</a:t>
            </a:r>
            <a:r>
              <a:rPr lang="en-US" baseline="0" dirty="0" smtClean="0"/>
              <a:t>. / </a:t>
            </a:r>
            <a:r>
              <a:rPr lang="en-US" baseline="0" dirty="0" err="1" smtClean="0"/>
              <a:t>letzter</a:t>
            </a:r>
            <a:r>
              <a:rPr lang="en-US" baseline="0" dirty="0" smtClean="0"/>
              <a:t> </a:t>
            </a:r>
            <a:r>
              <a:rPr lang="en-US" baseline="0" dirty="0" err="1" smtClean="0"/>
              <a:t>Mittelständler</a:t>
            </a:r>
            <a:endParaRPr lang="en-US" baseline="0" dirty="0" smtClean="0"/>
          </a:p>
          <a:p>
            <a:pPr eaLnBrk="1" hangingPunct="1"/>
            <a:r>
              <a:rPr lang="en-US" baseline="0" dirty="0" smtClean="0"/>
              <a:t>- </a:t>
            </a:r>
            <a:r>
              <a:rPr lang="en-US" baseline="0" dirty="0" err="1" smtClean="0"/>
              <a:t>Gesamthaus</a:t>
            </a:r>
            <a:r>
              <a:rPr lang="en-US" baseline="0" dirty="0" smtClean="0"/>
              <a:t> (KIS), </a:t>
            </a:r>
            <a:r>
              <a:rPr lang="en-US" baseline="0" dirty="0" err="1" smtClean="0"/>
              <a:t>viel</a:t>
            </a:r>
            <a:r>
              <a:rPr lang="en-US" baseline="0" dirty="0" smtClean="0"/>
              <a:t> </a:t>
            </a:r>
            <a:r>
              <a:rPr lang="en-US" baseline="0" dirty="0" err="1" smtClean="0"/>
              <a:t>mer</a:t>
            </a:r>
            <a:r>
              <a:rPr lang="en-US" baseline="0" dirty="0" smtClean="0"/>
              <a:t> </a:t>
            </a:r>
            <a:r>
              <a:rPr lang="en-US" baseline="0" dirty="0" err="1" smtClean="0"/>
              <a:t>Abteilungsinstal</a:t>
            </a:r>
            <a:r>
              <a:rPr lang="en-US" baseline="0" dirty="0" smtClean="0"/>
              <a:t>.</a:t>
            </a:r>
          </a:p>
          <a:p>
            <a:pPr eaLnBrk="1" hangingPunct="1"/>
            <a:r>
              <a:rPr lang="en-US" baseline="0" dirty="0" smtClean="0"/>
              <a:t>- </a:t>
            </a:r>
            <a:r>
              <a:rPr lang="en-US" baseline="0" dirty="0" err="1" smtClean="0"/>
              <a:t>Nicht</a:t>
            </a:r>
            <a:r>
              <a:rPr lang="en-US" baseline="0" dirty="0" smtClean="0"/>
              <a:t> </a:t>
            </a:r>
            <a:r>
              <a:rPr lang="en-US" baseline="0" dirty="0" err="1" smtClean="0"/>
              <a:t>monolitisch</a:t>
            </a:r>
            <a:r>
              <a:rPr lang="en-US" baseline="0" dirty="0" smtClean="0"/>
              <a:t> – also </a:t>
            </a:r>
            <a:r>
              <a:rPr lang="en-US" baseline="0" dirty="0" err="1" smtClean="0"/>
              <a:t>Schnittstellenoffen</a:t>
            </a:r>
            <a:endParaRPr lang="en-US" dirty="0" smtClean="0"/>
          </a:p>
        </p:txBody>
      </p:sp>
      <p:sp>
        <p:nvSpPr>
          <p:cNvPr id="2" name="Fußzeilenplatzhalter 1"/>
          <p:cNvSpPr>
            <a:spLocks noGrp="1"/>
          </p:cNvSpPr>
          <p:nvPr>
            <p:ph type="ftr" sz="quarter" idx="10"/>
          </p:nvPr>
        </p:nvSpPr>
        <p:spPr/>
        <p:txBody>
          <a:bodyPr/>
          <a:lstStyle/>
          <a:p>
            <a:pPr>
              <a:defRPr/>
            </a:pPr>
            <a:r>
              <a:rPr lang="de-DE" smtClean="0"/>
              <a:t>Kliniken Kreis Mühldorf am Inn GmbH</a:t>
            </a:r>
            <a:endParaRPr lang="de-DE"/>
          </a:p>
        </p:txBody>
      </p:sp>
    </p:spTree>
    <p:extLst>
      <p:ext uri="{BB962C8B-B14F-4D97-AF65-F5344CB8AC3E}">
        <p14:creationId xmlns:p14="http://schemas.microsoft.com/office/powerpoint/2010/main" val="7949686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92500" lnSpcReduction="20000"/>
          </a:bodyPr>
          <a:lstStyle/>
          <a:p>
            <a:r>
              <a:rPr lang="de-DE" b="1" dirty="0" smtClean="0"/>
              <a:t>Übernahmerelevante Angaben</a:t>
            </a:r>
          </a:p>
          <a:p>
            <a:r>
              <a:rPr lang="de-DE" u="sng" dirty="0" smtClean="0"/>
              <a:t>Zusammensetzung des gezeichneten Kapitals und Börsennotierung</a:t>
            </a:r>
          </a:p>
          <a:p>
            <a:r>
              <a:rPr lang="de-DE" dirty="0" smtClean="0"/>
              <a:t>Die NEXUS AG ist an der Frankfurter Wertpapierbörse im Prime Standard unter der Wertpapier-Kenn-Nummer (WKN) 522090 gelistet. Der Vorstand der NEXUS AG hat am 26. Februar 2015 mit Zustimmung des Aufsichtsrates eine Kapitalerhöhung beschlossen. Unter Ausnutzung des zur Verfügung stehenden genehmigten Kapitals wurde unter Ausschluss des Bezugsrechts das Grundkapital der NEXUS AG von bisher EUR 15.105.150 um EUR 630.515 (4,2 %) auf EUR 15.735.665 gegen Bareinlage durch Ausgabe von 630.515 auf den Inhaber lautende Stückaktien erhöht. Durch die Platzierung bei Investoren wurden brutto EUR 8,8 Mio. erzielt. Der Ausgabepreis betrug EUR 13,95. Das gezeichnete Kapital in Höhe von EUR 15.735.665 setzt sich wie folgt zusammen: Stammaktien: 15.735.665 Stück zum rechnerischen Wert von jeweils EUR 1,00. Zu den aus Stückaktien vermittelten Rechten und Pflichten verweisen wir auf das Aktiengesetz (§§  8 ff AktG). Zum Stichtag sind 15.730.905 Aktien ausgegeben.</a:t>
            </a:r>
          </a:p>
          <a:p>
            <a:endParaRPr lang="de-DE" dirty="0" smtClean="0"/>
          </a:p>
          <a:p>
            <a:r>
              <a:rPr lang="de-DE" u="sng" dirty="0" smtClean="0"/>
              <a:t>Beschränkungen zu Aktien</a:t>
            </a:r>
          </a:p>
          <a:p>
            <a:r>
              <a:rPr lang="de-DE" dirty="0" smtClean="0"/>
              <a:t>Soweit bekannt existieren keine Beschränkungen, die die Stimmrechte oder die Übertragung von Aktien betreffen.</a:t>
            </a:r>
          </a:p>
          <a:p>
            <a:endParaRPr lang="de-DE" dirty="0" smtClean="0"/>
          </a:p>
          <a:p>
            <a:r>
              <a:rPr lang="de-DE" u="sng" dirty="0" smtClean="0"/>
              <a:t>Direkte oder indirekte Beteiligungen am Kapital</a:t>
            </a:r>
          </a:p>
          <a:p>
            <a:r>
              <a:rPr lang="de-DE" dirty="0" smtClean="0"/>
              <a:t>Folgende uns mitgeteilte direkte und indirekte Beteiligungen am Kapital überschreiten am 31. Dezember 2015 zehn von Hundert der Stimmrechte:</a:t>
            </a:r>
          </a:p>
          <a:p>
            <a:r>
              <a:rPr lang="de-DE" dirty="0" smtClean="0"/>
              <a:t> ∙ GUB Wagniskapital GmbH &amp; Co. KGaA, Schwäbisch Hall, Deutschland: 13,02 % </a:t>
            </a:r>
          </a:p>
          <a:p>
            <a:r>
              <a:rPr lang="de-DE" dirty="0" smtClean="0"/>
              <a:t> ∙ indirekte Beteiligungen: GUB Unternehmensbeteiligungen GmbH &amp; Co. KGaA,  </a:t>
            </a:r>
          </a:p>
          <a:p>
            <a:r>
              <a:rPr lang="de-DE" dirty="0" smtClean="0"/>
              <a:t>Schwäbisch Hall, Deutschland (13,02 %), GUB Management GmbH, Rorschacherberg, </a:t>
            </a:r>
          </a:p>
          <a:p>
            <a:r>
              <a:rPr lang="de-DE" dirty="0" smtClean="0"/>
              <a:t>Schweiz (13,02 %).</a:t>
            </a:r>
            <a:endParaRPr lang="de-DE" dirty="0"/>
          </a:p>
        </p:txBody>
      </p:sp>
      <p:sp>
        <p:nvSpPr>
          <p:cNvPr id="4" name="Foliennummernplatzhalter 3"/>
          <p:cNvSpPr>
            <a:spLocks noGrp="1"/>
          </p:cNvSpPr>
          <p:nvPr>
            <p:ph type="sldNum" sz="quarter" idx="10"/>
          </p:nvPr>
        </p:nvSpPr>
        <p:spPr/>
        <p:txBody>
          <a:bodyPr/>
          <a:lstStyle/>
          <a:p>
            <a:pPr>
              <a:defRPr/>
            </a:pPr>
            <a:fld id="{ABBC8B83-945F-4AC6-8B07-AD529C55CD30}" type="slidenum">
              <a:rPr lang="de-DE" smtClean="0"/>
              <a:pPr>
                <a:defRPr/>
              </a:pPr>
              <a:t>6</a:t>
            </a:fld>
            <a:endParaRPr lang="de-DE" dirty="0"/>
          </a:p>
        </p:txBody>
      </p:sp>
    </p:spTree>
    <p:extLst>
      <p:ext uri="{BB962C8B-B14F-4D97-AF65-F5344CB8AC3E}">
        <p14:creationId xmlns:p14="http://schemas.microsoft.com/office/powerpoint/2010/main" val="26955669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txBox="1">
            <a:spLocks noGrp="1"/>
          </p:cNvSpPr>
          <p:nvPr>
            <p:ph type="body" sz="quarter" idx="1"/>
          </p:nvPr>
        </p:nvSpPr>
        <p:spPr/>
        <p:txBody>
          <a:bodyPr/>
          <a:lstStyle/>
          <a:p>
            <a:endParaRPr lang="de-DE" dirty="0"/>
          </a:p>
        </p:txBody>
      </p:sp>
      <p:sp>
        <p:nvSpPr>
          <p:cNvPr id="4" name="Foliennummernplatzhalter 3"/>
          <p:cNvSpPr txBox="1"/>
          <p:nvPr/>
        </p:nvSpPr>
        <p:spPr>
          <a:xfrm>
            <a:off x="3850438" y="9428578"/>
            <a:ext cx="2945659" cy="496332"/>
          </a:xfrm>
          <a:prstGeom prst="rect">
            <a:avLst/>
          </a:prstGeom>
          <a:noFill/>
          <a:ln>
            <a:noFill/>
          </a:ln>
        </p:spPr>
        <p:txBody>
          <a:bodyPr vert="horz" wrap="square" lIns="91440" tIns="45720" rIns="91440" bIns="45720" anchor="b"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7271DBB-32BF-4E9F-922C-840BE4CF4DC8}" type="slidenum">
              <a:t>7</a:t>
            </a:fld>
            <a:endParaRPr lang="de-DE" sz="1200" b="0" i="0" u="none" strike="noStrike" kern="1200" cap="none" spc="0" baseline="0" dirty="0">
              <a:solidFill>
                <a:srgbClr val="000000"/>
              </a:solidFill>
              <a:uFillTx/>
              <a:latin typeface="Calibri"/>
            </a:endParaRPr>
          </a:p>
        </p:txBody>
      </p:sp>
    </p:spTree>
    <p:extLst>
      <p:ext uri="{BB962C8B-B14F-4D97-AF65-F5344CB8AC3E}">
        <p14:creationId xmlns:p14="http://schemas.microsoft.com/office/powerpoint/2010/main" val="637697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pPr>
              <a:defRPr/>
            </a:pPr>
            <a:fld id="{ABBC8B83-945F-4AC6-8B07-AD529C55CD30}" type="slidenum">
              <a:rPr lang="de-DE" smtClean="0"/>
              <a:pPr>
                <a:defRPr/>
              </a:pPr>
              <a:t>14</a:t>
            </a:fld>
            <a:endParaRPr lang="de-DE" dirty="0"/>
          </a:p>
        </p:txBody>
      </p:sp>
    </p:spTree>
    <p:extLst>
      <p:ext uri="{BB962C8B-B14F-4D97-AF65-F5344CB8AC3E}">
        <p14:creationId xmlns:p14="http://schemas.microsoft.com/office/powerpoint/2010/main" val="29091137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5" name="Inhaltsplatzhalter 4"/>
          <p:cNvSpPr>
            <a:spLocks noGrp="1"/>
          </p:cNvSpPr>
          <p:nvPr>
            <p:ph sz="quarter" idx="10"/>
          </p:nvPr>
        </p:nvSpPr>
        <p:spPr>
          <a:xfrm>
            <a:off x="284400" y="842400"/>
            <a:ext cx="8572500" cy="3799324"/>
          </a:xfrm>
        </p:spPr>
        <p:txBody>
          <a:bodyPr/>
          <a:lstStyle>
            <a:lvl1pPr marL="342900" indent="-342900">
              <a:buFont typeface="HelveticaNeue LT 43 LightEx" panose="020B0503020202020204" pitchFamily="34" charset="0"/>
              <a:buChar char="+"/>
              <a:defRPr>
                <a:solidFill>
                  <a:schemeClr val="tx1">
                    <a:lumMod val="85000"/>
                    <a:lumOff val="15000"/>
                  </a:schemeClr>
                </a:solidFill>
                <a:latin typeface="HelveticaNeueLT Pro 43 LtEx" panose="020B0503020202020204" pitchFamily="34" charset="0"/>
              </a:defRPr>
            </a:lvl1pPr>
            <a:lvl2pPr marL="742950" indent="-285750">
              <a:buFont typeface="HelveticaNeue LT 43 LightEx" panose="020B0503020202020204" pitchFamily="34" charset="0"/>
              <a:buChar char="+"/>
              <a:defRPr>
                <a:solidFill>
                  <a:schemeClr val="tx1">
                    <a:lumMod val="85000"/>
                    <a:lumOff val="15000"/>
                  </a:schemeClr>
                </a:solidFill>
                <a:latin typeface="HelveticaNeueLT Pro 43 LtEx" panose="020B0503020202020204" pitchFamily="34" charset="0"/>
              </a:defRPr>
            </a:lvl2pPr>
            <a:lvl3pPr marL="1143000" indent="-228600">
              <a:buFont typeface="HelveticaNeue LT 43 LightEx" panose="020B0503020202020204" pitchFamily="34" charset="0"/>
              <a:buChar char="+"/>
              <a:defRPr>
                <a:solidFill>
                  <a:schemeClr val="tx1">
                    <a:lumMod val="85000"/>
                    <a:lumOff val="15000"/>
                  </a:schemeClr>
                </a:solidFill>
                <a:latin typeface="HelveticaNeueLT Pro 43 LtEx" panose="020B0503020202020204" pitchFamily="34" charset="0"/>
              </a:defRPr>
            </a:lvl3pPr>
            <a:lvl4pPr marL="1600200" indent="-228600">
              <a:buFont typeface="HelveticaNeue LT 43 LightEx" panose="020B0503020202020204" pitchFamily="34" charset="0"/>
              <a:buChar char="+"/>
              <a:defRPr>
                <a:solidFill>
                  <a:schemeClr val="tx1">
                    <a:lumMod val="85000"/>
                    <a:lumOff val="15000"/>
                  </a:schemeClr>
                </a:solidFill>
                <a:latin typeface="HelveticaNeueLT Pro 43 LtEx" panose="020B0503020202020204" pitchFamily="34" charset="0"/>
              </a:defRPr>
            </a:lvl4pPr>
            <a:lvl5pPr marL="2057400" indent="-228600">
              <a:buFont typeface="HelveticaNeue LT 43 LightEx" panose="020B0503020202020204" pitchFamily="34" charset="0"/>
              <a:buChar char="+"/>
              <a:defRPr>
                <a:solidFill>
                  <a:schemeClr val="tx1">
                    <a:lumMod val="85000"/>
                    <a:lumOff val="15000"/>
                  </a:schemeClr>
                </a:solidFill>
                <a:latin typeface="HelveticaNeueLT Pro 43 LtEx" panose="020B0503020202020204" pitchFamily="34" charset="0"/>
              </a:defRPr>
            </a:lvl5pPr>
          </a:lstStyle>
          <a:p>
            <a:pPr lvl="0"/>
            <a:r>
              <a:rPr lang="de-DE" noProof="0" dirty="0" smtClean="0"/>
              <a:t>Textmasterformat bearbeiten</a:t>
            </a:r>
          </a:p>
          <a:p>
            <a:pPr lvl="1"/>
            <a:r>
              <a:rPr lang="de-DE" noProof="0" dirty="0" smtClean="0"/>
              <a:t>Zweite Ebene</a:t>
            </a:r>
          </a:p>
          <a:p>
            <a:pPr lvl="2"/>
            <a:r>
              <a:rPr lang="de-DE" noProof="0" dirty="0" smtClean="0"/>
              <a:t>Dritte Ebene</a:t>
            </a:r>
          </a:p>
          <a:p>
            <a:pPr lvl="3"/>
            <a:r>
              <a:rPr lang="de-DE" noProof="0" dirty="0" smtClean="0"/>
              <a:t>Vierte Ebene</a:t>
            </a:r>
          </a:p>
          <a:p>
            <a:pPr lvl="4"/>
            <a:r>
              <a:rPr lang="de-DE" noProof="0" dirty="0" smtClean="0"/>
              <a:t>Fünfte Ebene</a:t>
            </a:r>
            <a:endParaRPr lang="de-DE" noProof="0" dirty="0"/>
          </a:p>
        </p:txBody>
      </p:sp>
      <p:sp>
        <p:nvSpPr>
          <p:cNvPr id="6" name="Rechteck 5"/>
          <p:cNvSpPr/>
          <p:nvPr userDrawn="1"/>
        </p:nvSpPr>
        <p:spPr>
          <a:xfrm>
            <a:off x="251520" y="141480"/>
            <a:ext cx="8640960" cy="540060"/>
          </a:xfrm>
          <a:prstGeom prst="rect">
            <a:avLst/>
          </a:prstGeom>
          <a:solidFill>
            <a:srgbClr val="C00000"/>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975"/>
            <a:endParaRPr lang="de-DE" sz="2800" noProof="0" dirty="0">
              <a:solidFill>
                <a:prstClr val="white"/>
              </a:solidFill>
              <a:latin typeface="HelveticaNeueLT Pro 43 LtEx" panose="020B0503020202020204" pitchFamily="34" charset="0"/>
            </a:endParaRPr>
          </a:p>
        </p:txBody>
      </p:sp>
      <p:sp>
        <p:nvSpPr>
          <p:cNvPr id="9" name="Datumsplatzhalter 3"/>
          <p:cNvSpPr>
            <a:spLocks noGrp="1"/>
          </p:cNvSpPr>
          <p:nvPr>
            <p:ph type="dt" sz="half" idx="2"/>
          </p:nvPr>
        </p:nvSpPr>
        <p:spPr>
          <a:xfrm>
            <a:off x="193078" y="4867769"/>
            <a:ext cx="1282578" cy="273844"/>
          </a:xfrm>
          <a:prstGeom prst="rect">
            <a:avLst/>
          </a:prstGeom>
        </p:spPr>
        <p:txBody>
          <a:bodyPr vert="horz" lIns="91440" tIns="45720" rIns="91440" bIns="45720" rtlCol="0" anchor="ctr"/>
          <a:lstStyle>
            <a:lvl1pPr algn="l" fontAlgn="auto">
              <a:spcBef>
                <a:spcPts val="0"/>
              </a:spcBef>
              <a:spcAft>
                <a:spcPts val="0"/>
              </a:spcAft>
              <a:defRPr lang="de-DE" sz="800" kern="1200">
                <a:solidFill>
                  <a:schemeClr val="tx1">
                    <a:lumMod val="85000"/>
                    <a:lumOff val="15000"/>
                  </a:schemeClr>
                </a:solidFill>
                <a:latin typeface="HelveticaNeueLT Pro 43 LtEx" panose="020B0503020202020204" pitchFamily="34" charset="0"/>
                <a:ea typeface="+mn-ea"/>
                <a:cs typeface="+mn-cs"/>
              </a:defRPr>
            </a:lvl1pPr>
          </a:lstStyle>
          <a:p>
            <a:pPr>
              <a:defRPr/>
            </a:pPr>
            <a:fld id="{A1D54088-8400-45F3-9832-F8AE1B15E5EA}" type="datetime1">
              <a:rPr lang="de-DE" smtClean="0"/>
              <a:t>29.06.2018</a:t>
            </a:fld>
            <a:endParaRPr lang="de-DE" dirty="0"/>
          </a:p>
        </p:txBody>
      </p:sp>
      <p:sp>
        <p:nvSpPr>
          <p:cNvPr id="10" name="Foliennummernplatzhalter 5"/>
          <p:cNvSpPr>
            <a:spLocks noGrp="1"/>
          </p:cNvSpPr>
          <p:nvPr>
            <p:ph type="sldNum" sz="quarter" idx="4"/>
          </p:nvPr>
        </p:nvSpPr>
        <p:spPr>
          <a:xfrm>
            <a:off x="8244408" y="4867769"/>
            <a:ext cx="727272" cy="273844"/>
          </a:xfrm>
          <a:prstGeom prst="rect">
            <a:avLst/>
          </a:prstGeom>
        </p:spPr>
        <p:txBody>
          <a:bodyPr vert="horz" lIns="91440" tIns="45720" rIns="91440" bIns="45720" rtlCol="0" anchor="ctr"/>
          <a:lstStyle>
            <a:lvl1pPr marL="0" algn="r" defTabSz="914400" rtl="0" eaLnBrk="1" fontAlgn="auto" latinLnBrk="0" hangingPunct="1">
              <a:spcBef>
                <a:spcPts val="0"/>
              </a:spcBef>
              <a:spcAft>
                <a:spcPts val="0"/>
              </a:spcAft>
              <a:defRPr lang="de-DE" sz="800" kern="1200">
                <a:solidFill>
                  <a:schemeClr val="tx1">
                    <a:lumMod val="85000"/>
                    <a:lumOff val="15000"/>
                  </a:schemeClr>
                </a:solidFill>
                <a:latin typeface="HelveticaNeueLT Pro 43 LtEx" panose="020B0503020202020204" pitchFamily="34" charset="0"/>
                <a:ea typeface="+mn-ea"/>
                <a:cs typeface="+mn-cs"/>
              </a:defRPr>
            </a:lvl1pPr>
          </a:lstStyle>
          <a:p>
            <a:pPr>
              <a:defRPr/>
            </a:pPr>
            <a:fld id="{B415D8E2-2552-4EF4-85DF-EC14D16BCD7D}" type="slidenum">
              <a:rPr lang="de-DE" noProof="0" smtClean="0"/>
              <a:pPr>
                <a:defRPr/>
              </a:pPr>
              <a:t>‹Nr.›</a:t>
            </a:fld>
            <a:endParaRPr lang="de-DE" noProof="0" dirty="0"/>
          </a:p>
        </p:txBody>
      </p:sp>
      <p:sp>
        <p:nvSpPr>
          <p:cNvPr id="12" name="Titelplatzhalter 1"/>
          <p:cNvSpPr>
            <a:spLocks noGrp="1"/>
          </p:cNvSpPr>
          <p:nvPr>
            <p:ph type="title"/>
          </p:nvPr>
        </p:nvSpPr>
        <p:spPr bwMode="auto">
          <a:xfrm>
            <a:off x="271463" y="172226"/>
            <a:ext cx="8586787" cy="55653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2400">
                <a:latin typeface="HelveticaNeue LT 23 UltLtEx" panose="020B0204020202020204" pitchFamily="34" charset="0"/>
              </a:defRPr>
            </a:lvl1pPr>
          </a:lstStyle>
          <a:p>
            <a:pPr lvl="0"/>
            <a:r>
              <a:rPr lang="de-DE" noProof="0" dirty="0" smtClean="0"/>
              <a:t>Titelmasterformat durch Klicken bearbeiten</a:t>
            </a:r>
          </a:p>
        </p:txBody>
      </p:sp>
      <p:pic>
        <p:nvPicPr>
          <p:cNvPr id="11" name="Grafik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67255" y="209886"/>
            <a:ext cx="1238517" cy="198000"/>
          </a:xfrm>
          <a:prstGeom prst="rect">
            <a:avLst/>
          </a:prstGeom>
        </p:spPr>
      </p:pic>
      <p:sp>
        <p:nvSpPr>
          <p:cNvPr id="8" name="Fußzeilenplatzhalter 4"/>
          <p:cNvSpPr txBox="1">
            <a:spLocks noGrp="1"/>
          </p:cNvSpPr>
          <p:nvPr>
            <p:ph type="ftr" sz="quarter" idx="9"/>
          </p:nvPr>
        </p:nvSpPr>
        <p:spPr>
          <a:xfrm>
            <a:off x="1684530" y="4867769"/>
            <a:ext cx="5760652" cy="274712"/>
          </a:xfrm>
          <a:prstGeom prst="rect">
            <a:avLst/>
          </a:prstGeom>
        </p:spPr>
        <p:txBody>
          <a:bodyPr vert="horz" lIns="91440" tIns="45720" rIns="91440" bIns="45720" rtlCol="0" anchor="ctr"/>
          <a:lstStyle>
            <a:lvl1pPr algn="ctr">
              <a:defRPr lang="de-DE" sz="800" smtClean="0">
                <a:solidFill>
                  <a:schemeClr val="tx1">
                    <a:lumMod val="85000"/>
                    <a:lumOff val="15000"/>
                  </a:schemeClr>
                </a:solidFill>
                <a:latin typeface="HelveticaNeueLT Pro 43 LtEx" panose="020B0503020202020204" pitchFamily="34" charset="0"/>
              </a:defRPr>
            </a:lvl1pPr>
          </a:lstStyle>
          <a:p>
            <a:pPr fontAlgn="auto">
              <a:spcBef>
                <a:spcPts val="0"/>
              </a:spcBef>
              <a:spcAft>
                <a:spcPts val="0"/>
              </a:spcAft>
            </a:pPr>
            <a:endParaRPr lang="de-DE" dirty="0"/>
          </a:p>
        </p:txBody>
      </p:sp>
    </p:spTree>
    <p:extLst>
      <p:ext uri="{BB962C8B-B14F-4D97-AF65-F5344CB8AC3E}">
        <p14:creationId xmlns:p14="http://schemas.microsoft.com/office/powerpoint/2010/main" val="232250130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Hintergrund 5">
    <p:spTree>
      <p:nvGrpSpPr>
        <p:cNvPr id="1" name=""/>
        <p:cNvGrpSpPr/>
        <p:nvPr/>
      </p:nvGrpSpPr>
      <p:grpSpPr>
        <a:xfrm>
          <a:off x="0" y="0"/>
          <a:ext cx="0" cy="0"/>
          <a:chOff x="0" y="0"/>
          <a:chExt cx="0" cy="0"/>
        </a:xfrm>
      </p:grpSpPr>
      <p:pic>
        <p:nvPicPr>
          <p:cNvPr id="2" name="Grafik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3064" y="0"/>
            <a:ext cx="9167064" cy="5143500"/>
          </a:xfrm>
          <a:prstGeom prst="rect">
            <a:avLst/>
          </a:prstGeom>
        </p:spPr>
      </p:pic>
      <p:sp>
        <p:nvSpPr>
          <p:cNvPr id="7" name="Rechteck 6"/>
          <p:cNvSpPr/>
          <p:nvPr userDrawn="1"/>
        </p:nvSpPr>
        <p:spPr>
          <a:xfrm>
            <a:off x="-20320" y="4227934"/>
            <a:ext cx="1620000" cy="360000"/>
          </a:xfrm>
          <a:prstGeom prst="rect">
            <a:avLst/>
          </a:prstGeom>
          <a:solidFill>
            <a:srgbClr val="B80F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HelveticaNeueLT Pro 43 LtEx" panose="020B0503020202020204" pitchFamily="34" charset="0"/>
            </a:endParaRPr>
          </a:p>
        </p:txBody>
      </p:sp>
      <p:pic>
        <p:nvPicPr>
          <p:cNvPr id="8" name="Grafik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53537" y="4312465"/>
            <a:ext cx="1222119" cy="195379"/>
          </a:xfrm>
          <a:prstGeom prst="rect">
            <a:avLst/>
          </a:prstGeom>
        </p:spPr>
      </p:pic>
      <p:sp>
        <p:nvSpPr>
          <p:cNvPr id="12" name="Inhaltsplatzhalter 4"/>
          <p:cNvSpPr>
            <a:spLocks noGrp="1"/>
          </p:cNvSpPr>
          <p:nvPr>
            <p:ph sz="quarter" idx="10" hasCustomPrompt="1"/>
          </p:nvPr>
        </p:nvSpPr>
        <p:spPr>
          <a:xfrm>
            <a:off x="444351" y="1275606"/>
            <a:ext cx="4815071" cy="1082408"/>
          </a:xfrm>
        </p:spPr>
        <p:txBody>
          <a:bodyPr/>
          <a:lstStyle>
            <a:lvl1pPr marL="0" indent="0">
              <a:buNone/>
              <a:defRPr sz="3600">
                <a:solidFill>
                  <a:srgbClr val="B80F2E"/>
                </a:solidFill>
                <a:latin typeface="HelveticaNeueLT Pro 43 LtEx" panose="020B0503020202020204" pitchFamily="34" charset="0"/>
              </a:defRPr>
            </a:lvl1pPr>
          </a:lstStyle>
          <a:p>
            <a:pPr lvl="0"/>
            <a:r>
              <a:rPr lang="de-DE" noProof="0" dirty="0" smtClean="0"/>
              <a:t>Title</a:t>
            </a:r>
            <a:endParaRPr lang="de-DE" noProof="0" dirty="0"/>
          </a:p>
        </p:txBody>
      </p:sp>
      <p:sp>
        <p:nvSpPr>
          <p:cNvPr id="13" name="Inhaltsplatzhalter 4"/>
          <p:cNvSpPr>
            <a:spLocks noGrp="1"/>
          </p:cNvSpPr>
          <p:nvPr>
            <p:ph sz="quarter" idx="12" hasCustomPrompt="1"/>
          </p:nvPr>
        </p:nvSpPr>
        <p:spPr>
          <a:xfrm>
            <a:off x="444351" y="2364744"/>
            <a:ext cx="4815071" cy="495038"/>
          </a:xfrm>
        </p:spPr>
        <p:txBody>
          <a:bodyPr/>
          <a:lstStyle>
            <a:lvl1pPr marL="0" indent="0">
              <a:buNone/>
              <a:defRPr sz="2800">
                <a:solidFill>
                  <a:schemeClr val="bg1"/>
                </a:solidFill>
                <a:latin typeface="HelveticaNeueLT Pro 43 LtEx" panose="020B0503020202020204" pitchFamily="34" charset="0"/>
              </a:defRPr>
            </a:lvl1pPr>
          </a:lstStyle>
          <a:p>
            <a:pPr lvl="0"/>
            <a:r>
              <a:rPr lang="de-DE" noProof="0" dirty="0" smtClean="0"/>
              <a:t>Untertitel</a:t>
            </a:r>
            <a:endParaRPr lang="de-DE" noProof="0" dirty="0"/>
          </a:p>
        </p:txBody>
      </p:sp>
      <p:sp>
        <p:nvSpPr>
          <p:cNvPr id="14" name="Textfeld 13"/>
          <p:cNvSpPr txBox="1"/>
          <p:nvPr userDrawn="1"/>
        </p:nvSpPr>
        <p:spPr>
          <a:xfrm>
            <a:off x="156652" y="4643517"/>
            <a:ext cx="1494320" cy="261610"/>
          </a:xfrm>
          <a:prstGeom prst="rect">
            <a:avLst/>
          </a:prstGeom>
          <a:noFill/>
        </p:spPr>
        <p:txBody>
          <a:bodyPr wrap="none" rtlCol="0">
            <a:spAutoFit/>
          </a:bodyPr>
          <a:lstStyle/>
          <a:p>
            <a:r>
              <a:rPr lang="de-DE" sz="1100" dirty="0" smtClean="0">
                <a:solidFill>
                  <a:schemeClr val="bg1"/>
                </a:solidFill>
                <a:latin typeface="HelveticaNeueLT Pro 43 LtEx" panose="020B0503020202020204" pitchFamily="34" charset="0"/>
              </a:rPr>
              <a:t>www.nexus-ag.de</a:t>
            </a:r>
            <a:endParaRPr lang="de-DE" sz="1100" dirty="0">
              <a:solidFill>
                <a:schemeClr val="bg1"/>
              </a:solidFill>
              <a:latin typeface="HelveticaNeueLT Pro 43 LtEx" panose="020B0503020202020204" pitchFamily="34" charset="0"/>
            </a:endParaRPr>
          </a:p>
        </p:txBody>
      </p:sp>
    </p:spTree>
    <p:extLst>
      <p:ext uri="{BB962C8B-B14F-4D97-AF65-F5344CB8AC3E}">
        <p14:creationId xmlns:p14="http://schemas.microsoft.com/office/powerpoint/2010/main" val="222319187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Hintergrund 5">
    <p:spTree>
      <p:nvGrpSpPr>
        <p:cNvPr id="1" name=""/>
        <p:cNvGrpSpPr/>
        <p:nvPr/>
      </p:nvGrpSpPr>
      <p:grpSpPr>
        <a:xfrm>
          <a:off x="0" y="0"/>
          <a:ext cx="0" cy="0"/>
          <a:chOff x="0" y="0"/>
          <a:chExt cx="0" cy="0"/>
        </a:xfrm>
      </p:grpSpPr>
      <p:pic>
        <p:nvPicPr>
          <p:cNvPr id="2" name="Grafik 1"/>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27698" y="-20538"/>
            <a:ext cx="9289032" cy="5184576"/>
          </a:xfrm>
          <a:prstGeom prst="rect">
            <a:avLst/>
          </a:prstGeom>
        </p:spPr>
      </p:pic>
      <p:sp>
        <p:nvSpPr>
          <p:cNvPr id="9" name="Rechteck 8"/>
          <p:cNvSpPr/>
          <p:nvPr userDrawn="1"/>
        </p:nvSpPr>
        <p:spPr>
          <a:xfrm>
            <a:off x="-27698" y="-20538"/>
            <a:ext cx="9289032" cy="5184000"/>
          </a:xfrm>
          <a:prstGeom prst="rect">
            <a:avLst/>
          </a:prstGeom>
          <a:solidFill>
            <a:srgbClr val="000000">
              <a:alpha val="40000"/>
            </a:srgbClr>
          </a:solidFill>
          <a:ln>
            <a:noFill/>
          </a:ln>
        </p:spPr>
        <p:txBody>
          <a:bodyPr wrap="square" rtlCol="0" anchor="ctr">
            <a:spAutoFit/>
          </a:bodyPr>
          <a:lstStyle/>
          <a:p>
            <a:pPr algn="ctr"/>
            <a:endParaRPr lang="de-DE" sz="1600" dirty="0">
              <a:solidFill>
                <a:schemeClr val="tx1">
                  <a:lumMod val="85000"/>
                  <a:lumOff val="15000"/>
                </a:schemeClr>
              </a:solidFill>
              <a:latin typeface="HelveticaNeue LT 43 LightEx" panose="020B0503020202020204" pitchFamily="34" charset="0"/>
            </a:endParaRPr>
          </a:p>
        </p:txBody>
      </p:sp>
      <p:sp>
        <p:nvSpPr>
          <p:cNvPr id="5" name="Inhaltsplatzhalter 4"/>
          <p:cNvSpPr>
            <a:spLocks noGrp="1"/>
          </p:cNvSpPr>
          <p:nvPr>
            <p:ph sz="quarter" idx="10" hasCustomPrompt="1"/>
          </p:nvPr>
        </p:nvSpPr>
        <p:spPr>
          <a:xfrm>
            <a:off x="444351" y="1275606"/>
            <a:ext cx="4815071" cy="1082408"/>
          </a:xfrm>
        </p:spPr>
        <p:txBody>
          <a:bodyPr/>
          <a:lstStyle>
            <a:lvl1pPr marL="0" indent="0">
              <a:buNone/>
              <a:defRPr sz="3600">
                <a:solidFill>
                  <a:schemeClr val="bg1"/>
                </a:solidFill>
                <a:latin typeface="HelveticaNeueLT Pro 43 LtEx" panose="020B0503020202020204" pitchFamily="34" charset="0"/>
              </a:defRPr>
            </a:lvl1pPr>
          </a:lstStyle>
          <a:p>
            <a:pPr lvl="0"/>
            <a:r>
              <a:rPr lang="de-DE" dirty="0" smtClean="0"/>
              <a:t>Überschrift</a:t>
            </a:r>
            <a:endParaRPr lang="de-DE" dirty="0"/>
          </a:p>
        </p:txBody>
      </p:sp>
      <p:sp>
        <p:nvSpPr>
          <p:cNvPr id="6" name="Inhaltsplatzhalter 4"/>
          <p:cNvSpPr>
            <a:spLocks noGrp="1"/>
          </p:cNvSpPr>
          <p:nvPr>
            <p:ph sz="quarter" idx="12" hasCustomPrompt="1"/>
          </p:nvPr>
        </p:nvSpPr>
        <p:spPr>
          <a:xfrm>
            <a:off x="444351" y="2364744"/>
            <a:ext cx="4815071" cy="495038"/>
          </a:xfrm>
        </p:spPr>
        <p:txBody>
          <a:bodyPr/>
          <a:lstStyle>
            <a:lvl1pPr marL="0" indent="0">
              <a:buNone/>
              <a:defRPr sz="2800">
                <a:solidFill>
                  <a:schemeClr val="bg1"/>
                </a:solidFill>
                <a:latin typeface="HelveticaNeueLT Pro 43 LtEx" panose="020B0503020202020204" pitchFamily="34" charset="0"/>
              </a:defRPr>
            </a:lvl1pPr>
          </a:lstStyle>
          <a:p>
            <a:pPr lvl="0"/>
            <a:r>
              <a:rPr lang="de-DE" dirty="0" smtClean="0"/>
              <a:t>Untertitel</a:t>
            </a:r>
            <a:endParaRPr lang="de-DE" dirty="0"/>
          </a:p>
        </p:txBody>
      </p:sp>
      <p:sp>
        <p:nvSpPr>
          <p:cNvPr id="11" name="Rechteck 10"/>
          <p:cNvSpPr/>
          <p:nvPr userDrawn="1"/>
        </p:nvSpPr>
        <p:spPr>
          <a:xfrm>
            <a:off x="-36512" y="4227934"/>
            <a:ext cx="1636192" cy="360000"/>
          </a:xfrm>
          <a:prstGeom prst="rect">
            <a:avLst/>
          </a:prstGeom>
          <a:solidFill>
            <a:srgbClr val="B80F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HelveticaNeueLT Pro 43 LtEx" panose="020B0503020202020204" pitchFamily="34" charset="0"/>
            </a:endParaRPr>
          </a:p>
        </p:txBody>
      </p:sp>
      <p:pic>
        <p:nvPicPr>
          <p:cNvPr id="12" name="Grafik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53537" y="4312465"/>
            <a:ext cx="1222119" cy="195379"/>
          </a:xfrm>
          <a:prstGeom prst="rect">
            <a:avLst/>
          </a:prstGeom>
        </p:spPr>
      </p:pic>
      <p:sp>
        <p:nvSpPr>
          <p:cNvPr id="14" name="Textfeld 13"/>
          <p:cNvSpPr txBox="1"/>
          <p:nvPr userDrawn="1"/>
        </p:nvSpPr>
        <p:spPr>
          <a:xfrm>
            <a:off x="156652" y="4643517"/>
            <a:ext cx="1494320" cy="261610"/>
          </a:xfrm>
          <a:prstGeom prst="rect">
            <a:avLst/>
          </a:prstGeom>
          <a:noFill/>
        </p:spPr>
        <p:txBody>
          <a:bodyPr wrap="none" rtlCol="0">
            <a:spAutoFit/>
          </a:bodyPr>
          <a:lstStyle/>
          <a:p>
            <a:r>
              <a:rPr lang="de-DE" sz="1100" dirty="0" smtClean="0">
                <a:solidFill>
                  <a:schemeClr val="bg1"/>
                </a:solidFill>
                <a:latin typeface="HelveticaNeueLT Pro 43 LtEx" panose="020B0503020202020204" pitchFamily="34" charset="0"/>
              </a:rPr>
              <a:t>www.nexus-ag.de</a:t>
            </a:r>
            <a:endParaRPr lang="de-DE" sz="1100" dirty="0">
              <a:solidFill>
                <a:schemeClr val="bg1"/>
              </a:solidFill>
              <a:latin typeface="HelveticaNeueLT Pro 43 LtEx" panose="020B0503020202020204" pitchFamily="34" charset="0"/>
            </a:endParaRPr>
          </a:p>
        </p:txBody>
      </p:sp>
    </p:spTree>
    <p:extLst>
      <p:ext uri="{BB962C8B-B14F-4D97-AF65-F5344CB8AC3E}">
        <p14:creationId xmlns:p14="http://schemas.microsoft.com/office/powerpoint/2010/main" val="867869198"/>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8_Hintergrund 5">
    <p:spTree>
      <p:nvGrpSpPr>
        <p:cNvPr id="1" name=""/>
        <p:cNvGrpSpPr/>
        <p:nvPr/>
      </p:nvGrpSpPr>
      <p:grpSpPr>
        <a:xfrm>
          <a:off x="0" y="0"/>
          <a:ext cx="0" cy="0"/>
          <a:chOff x="0" y="0"/>
          <a:chExt cx="0" cy="0"/>
        </a:xfrm>
      </p:grpSpPr>
      <p:pic>
        <p:nvPicPr>
          <p:cNvPr id="4" name="Grafik 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414" y="-20538"/>
            <a:ext cx="9181926" cy="5184576"/>
          </a:xfrm>
          <a:prstGeom prst="rect">
            <a:avLst/>
          </a:prstGeom>
        </p:spPr>
      </p:pic>
      <p:sp>
        <p:nvSpPr>
          <p:cNvPr id="11" name="Rechteck 10"/>
          <p:cNvSpPr/>
          <p:nvPr userDrawn="1"/>
        </p:nvSpPr>
        <p:spPr>
          <a:xfrm>
            <a:off x="-27698" y="-20538"/>
            <a:ext cx="9247721" cy="5184000"/>
          </a:xfrm>
          <a:prstGeom prst="rect">
            <a:avLst/>
          </a:prstGeom>
          <a:solidFill>
            <a:srgbClr val="000000">
              <a:alpha val="40000"/>
            </a:srgbClr>
          </a:solidFill>
          <a:ln>
            <a:noFill/>
          </a:ln>
        </p:spPr>
        <p:txBody>
          <a:bodyPr rtlCol="0" anchor="ctr">
            <a:spAutoFit/>
          </a:bodyPr>
          <a:lstStyle/>
          <a:p>
            <a:pPr algn="ctr"/>
            <a:endParaRPr lang="de-DE" sz="1600" dirty="0">
              <a:solidFill>
                <a:schemeClr val="tx1">
                  <a:lumMod val="85000"/>
                  <a:lumOff val="15000"/>
                </a:schemeClr>
              </a:solidFill>
              <a:latin typeface="HelveticaNeue LT 43 LightEx" panose="020B0503020202020204" pitchFamily="34" charset="0"/>
            </a:endParaRPr>
          </a:p>
        </p:txBody>
      </p:sp>
      <p:sp>
        <p:nvSpPr>
          <p:cNvPr id="5" name="Inhaltsplatzhalter 4"/>
          <p:cNvSpPr>
            <a:spLocks noGrp="1"/>
          </p:cNvSpPr>
          <p:nvPr>
            <p:ph sz="quarter" idx="10" hasCustomPrompt="1"/>
          </p:nvPr>
        </p:nvSpPr>
        <p:spPr>
          <a:xfrm>
            <a:off x="444351" y="1275606"/>
            <a:ext cx="4815071" cy="1082408"/>
          </a:xfrm>
        </p:spPr>
        <p:txBody>
          <a:bodyPr/>
          <a:lstStyle>
            <a:lvl1pPr marL="0" indent="0">
              <a:buNone/>
              <a:defRPr sz="3600">
                <a:solidFill>
                  <a:schemeClr val="bg1"/>
                </a:solidFill>
                <a:latin typeface="HelveticaNeueLT Pro 43 LtEx" panose="020B0503020202020204" pitchFamily="34" charset="0"/>
              </a:defRPr>
            </a:lvl1pPr>
          </a:lstStyle>
          <a:p>
            <a:pPr lvl="0"/>
            <a:r>
              <a:rPr lang="de-DE" dirty="0" smtClean="0"/>
              <a:t>Überschrift</a:t>
            </a:r>
            <a:endParaRPr lang="de-DE" dirty="0"/>
          </a:p>
        </p:txBody>
      </p:sp>
      <p:sp>
        <p:nvSpPr>
          <p:cNvPr id="6" name="Inhaltsplatzhalter 4"/>
          <p:cNvSpPr>
            <a:spLocks noGrp="1"/>
          </p:cNvSpPr>
          <p:nvPr>
            <p:ph sz="quarter" idx="12" hasCustomPrompt="1"/>
          </p:nvPr>
        </p:nvSpPr>
        <p:spPr>
          <a:xfrm>
            <a:off x="444351" y="2364744"/>
            <a:ext cx="4815071" cy="495038"/>
          </a:xfrm>
        </p:spPr>
        <p:txBody>
          <a:bodyPr/>
          <a:lstStyle>
            <a:lvl1pPr marL="0" indent="0">
              <a:buNone/>
              <a:defRPr sz="2800">
                <a:solidFill>
                  <a:schemeClr val="bg1"/>
                </a:solidFill>
                <a:latin typeface="HelveticaNeueLT Pro 43 LtEx" panose="020B0503020202020204" pitchFamily="34" charset="0"/>
              </a:defRPr>
            </a:lvl1pPr>
          </a:lstStyle>
          <a:p>
            <a:pPr lvl="0"/>
            <a:r>
              <a:rPr lang="de-DE" dirty="0" smtClean="0"/>
              <a:t>Untertitel</a:t>
            </a:r>
            <a:endParaRPr lang="de-DE" dirty="0"/>
          </a:p>
        </p:txBody>
      </p:sp>
      <p:sp>
        <p:nvSpPr>
          <p:cNvPr id="12" name="Rechteck 11"/>
          <p:cNvSpPr/>
          <p:nvPr userDrawn="1"/>
        </p:nvSpPr>
        <p:spPr>
          <a:xfrm>
            <a:off x="-36512" y="4227934"/>
            <a:ext cx="1636192" cy="360000"/>
          </a:xfrm>
          <a:prstGeom prst="rect">
            <a:avLst/>
          </a:prstGeom>
          <a:solidFill>
            <a:srgbClr val="B80F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HelveticaNeueLT Pro 43 LtEx" panose="020B0503020202020204" pitchFamily="34" charset="0"/>
            </a:endParaRPr>
          </a:p>
        </p:txBody>
      </p:sp>
      <p:pic>
        <p:nvPicPr>
          <p:cNvPr id="13" name="Grafik 12"/>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53537" y="4312465"/>
            <a:ext cx="1222119" cy="195379"/>
          </a:xfrm>
          <a:prstGeom prst="rect">
            <a:avLst/>
          </a:prstGeom>
        </p:spPr>
      </p:pic>
      <p:sp>
        <p:nvSpPr>
          <p:cNvPr id="15" name="Textfeld 14"/>
          <p:cNvSpPr txBox="1"/>
          <p:nvPr userDrawn="1"/>
        </p:nvSpPr>
        <p:spPr>
          <a:xfrm>
            <a:off x="156652" y="4643517"/>
            <a:ext cx="1494320" cy="261610"/>
          </a:xfrm>
          <a:prstGeom prst="rect">
            <a:avLst/>
          </a:prstGeom>
          <a:noFill/>
        </p:spPr>
        <p:txBody>
          <a:bodyPr wrap="none" rtlCol="0">
            <a:spAutoFit/>
          </a:bodyPr>
          <a:lstStyle/>
          <a:p>
            <a:r>
              <a:rPr lang="de-DE" sz="1100" dirty="0" smtClean="0">
                <a:solidFill>
                  <a:schemeClr val="bg1"/>
                </a:solidFill>
                <a:latin typeface="HelveticaNeueLT Pro 43 LtEx" panose="020B0503020202020204" pitchFamily="34" charset="0"/>
              </a:rPr>
              <a:t>www.nexus-ag.de</a:t>
            </a:r>
            <a:endParaRPr lang="de-DE" sz="1100" dirty="0">
              <a:solidFill>
                <a:schemeClr val="bg1"/>
              </a:solidFill>
              <a:latin typeface="HelveticaNeueLT Pro 43 LtEx" panose="020B0503020202020204" pitchFamily="34" charset="0"/>
            </a:endParaRPr>
          </a:p>
        </p:txBody>
      </p:sp>
    </p:spTree>
    <p:extLst>
      <p:ext uri="{BB962C8B-B14F-4D97-AF65-F5344CB8AC3E}">
        <p14:creationId xmlns:p14="http://schemas.microsoft.com/office/powerpoint/2010/main" val="837272906"/>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9_Hintergrund 5">
    <p:spTree>
      <p:nvGrpSpPr>
        <p:cNvPr id="1" name=""/>
        <p:cNvGrpSpPr/>
        <p:nvPr/>
      </p:nvGrpSpPr>
      <p:grpSpPr>
        <a:xfrm>
          <a:off x="0" y="0"/>
          <a:ext cx="0" cy="0"/>
          <a:chOff x="0" y="0"/>
          <a:chExt cx="0" cy="0"/>
        </a:xfrm>
      </p:grpSpPr>
      <p:pic>
        <p:nvPicPr>
          <p:cNvPr id="2" name="Grafik 1"/>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76027" y="-26263"/>
            <a:ext cx="9245278" cy="5190301"/>
          </a:xfrm>
          <a:prstGeom prst="rect">
            <a:avLst/>
          </a:prstGeom>
        </p:spPr>
      </p:pic>
      <p:sp>
        <p:nvSpPr>
          <p:cNvPr id="9" name="Rechteck 8"/>
          <p:cNvSpPr/>
          <p:nvPr userDrawn="1"/>
        </p:nvSpPr>
        <p:spPr>
          <a:xfrm>
            <a:off x="-76026" y="-6072"/>
            <a:ext cx="9245278" cy="5184000"/>
          </a:xfrm>
          <a:prstGeom prst="rect">
            <a:avLst/>
          </a:prstGeom>
          <a:solidFill>
            <a:srgbClr val="000000">
              <a:alpha val="40000"/>
            </a:srgbClr>
          </a:solidFill>
          <a:ln>
            <a:noFill/>
          </a:ln>
        </p:spPr>
        <p:txBody>
          <a:bodyPr wrap="square" rtlCol="0" anchor="ctr">
            <a:spAutoFit/>
          </a:bodyPr>
          <a:lstStyle/>
          <a:p>
            <a:pPr algn="ctr"/>
            <a:endParaRPr lang="de-DE" sz="1600" dirty="0">
              <a:solidFill>
                <a:schemeClr val="tx1">
                  <a:lumMod val="85000"/>
                  <a:lumOff val="15000"/>
                </a:schemeClr>
              </a:solidFill>
              <a:latin typeface="HelveticaNeue LT 43 LightEx" panose="020B0503020202020204" pitchFamily="34" charset="0"/>
            </a:endParaRPr>
          </a:p>
        </p:txBody>
      </p:sp>
      <p:sp>
        <p:nvSpPr>
          <p:cNvPr id="5" name="Inhaltsplatzhalter 4"/>
          <p:cNvSpPr>
            <a:spLocks noGrp="1"/>
          </p:cNvSpPr>
          <p:nvPr>
            <p:ph sz="quarter" idx="10" hasCustomPrompt="1"/>
          </p:nvPr>
        </p:nvSpPr>
        <p:spPr>
          <a:xfrm>
            <a:off x="444351" y="1275606"/>
            <a:ext cx="4815071" cy="1082408"/>
          </a:xfrm>
        </p:spPr>
        <p:txBody>
          <a:bodyPr/>
          <a:lstStyle>
            <a:lvl1pPr marL="0" indent="0">
              <a:buNone/>
              <a:defRPr sz="3600">
                <a:solidFill>
                  <a:schemeClr val="bg1"/>
                </a:solidFill>
                <a:latin typeface="HelveticaNeueLT Pro 43 LtEx" panose="020B0503020202020204" pitchFamily="34" charset="0"/>
              </a:defRPr>
            </a:lvl1pPr>
          </a:lstStyle>
          <a:p>
            <a:pPr lvl="0"/>
            <a:r>
              <a:rPr lang="de-DE" dirty="0" smtClean="0"/>
              <a:t>Überschrift</a:t>
            </a:r>
            <a:endParaRPr lang="de-DE" dirty="0"/>
          </a:p>
        </p:txBody>
      </p:sp>
      <p:sp>
        <p:nvSpPr>
          <p:cNvPr id="6" name="Inhaltsplatzhalter 4"/>
          <p:cNvSpPr>
            <a:spLocks noGrp="1"/>
          </p:cNvSpPr>
          <p:nvPr>
            <p:ph sz="quarter" idx="12" hasCustomPrompt="1"/>
          </p:nvPr>
        </p:nvSpPr>
        <p:spPr>
          <a:xfrm>
            <a:off x="444351" y="2364744"/>
            <a:ext cx="4815071" cy="495038"/>
          </a:xfrm>
        </p:spPr>
        <p:txBody>
          <a:bodyPr/>
          <a:lstStyle>
            <a:lvl1pPr marL="0" indent="0">
              <a:buNone/>
              <a:defRPr sz="2800">
                <a:solidFill>
                  <a:schemeClr val="bg1"/>
                </a:solidFill>
                <a:latin typeface="HelveticaNeueLT Pro 43 LtEx" panose="020B0503020202020204" pitchFamily="34" charset="0"/>
              </a:defRPr>
            </a:lvl1pPr>
          </a:lstStyle>
          <a:p>
            <a:pPr lvl="0"/>
            <a:r>
              <a:rPr lang="de-DE" dirty="0" smtClean="0"/>
              <a:t>Untertitel</a:t>
            </a:r>
            <a:endParaRPr lang="de-DE" dirty="0"/>
          </a:p>
        </p:txBody>
      </p:sp>
      <p:sp>
        <p:nvSpPr>
          <p:cNvPr id="11" name="Rechteck 10"/>
          <p:cNvSpPr/>
          <p:nvPr userDrawn="1"/>
        </p:nvSpPr>
        <p:spPr>
          <a:xfrm>
            <a:off x="-36512" y="4227934"/>
            <a:ext cx="1636192" cy="360000"/>
          </a:xfrm>
          <a:prstGeom prst="rect">
            <a:avLst/>
          </a:prstGeom>
          <a:solidFill>
            <a:srgbClr val="B80F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HelveticaNeueLT Pro 43 LtEx" panose="020B0503020202020204" pitchFamily="34" charset="0"/>
            </a:endParaRPr>
          </a:p>
        </p:txBody>
      </p:sp>
      <p:pic>
        <p:nvPicPr>
          <p:cNvPr id="12" name="Grafik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53537" y="4312465"/>
            <a:ext cx="1222119" cy="195379"/>
          </a:xfrm>
          <a:prstGeom prst="rect">
            <a:avLst/>
          </a:prstGeom>
        </p:spPr>
      </p:pic>
      <p:sp>
        <p:nvSpPr>
          <p:cNvPr id="14" name="Textfeld 13"/>
          <p:cNvSpPr txBox="1"/>
          <p:nvPr userDrawn="1"/>
        </p:nvSpPr>
        <p:spPr>
          <a:xfrm>
            <a:off x="156652" y="4643517"/>
            <a:ext cx="1494320" cy="261610"/>
          </a:xfrm>
          <a:prstGeom prst="rect">
            <a:avLst/>
          </a:prstGeom>
          <a:noFill/>
        </p:spPr>
        <p:txBody>
          <a:bodyPr wrap="none" rtlCol="0">
            <a:spAutoFit/>
          </a:bodyPr>
          <a:lstStyle/>
          <a:p>
            <a:r>
              <a:rPr lang="de-DE" sz="1100" dirty="0" smtClean="0">
                <a:solidFill>
                  <a:schemeClr val="bg1"/>
                </a:solidFill>
                <a:latin typeface="HelveticaNeueLT Pro 43 LtEx" panose="020B0503020202020204" pitchFamily="34" charset="0"/>
              </a:rPr>
              <a:t>www.nexus-ag.de</a:t>
            </a:r>
            <a:endParaRPr lang="de-DE" sz="1100" dirty="0">
              <a:solidFill>
                <a:schemeClr val="bg1"/>
              </a:solidFill>
              <a:latin typeface="HelveticaNeueLT Pro 43 LtEx" panose="020B0503020202020204" pitchFamily="34" charset="0"/>
            </a:endParaRPr>
          </a:p>
        </p:txBody>
      </p:sp>
    </p:spTree>
    <p:extLst>
      <p:ext uri="{BB962C8B-B14F-4D97-AF65-F5344CB8AC3E}">
        <p14:creationId xmlns:p14="http://schemas.microsoft.com/office/powerpoint/2010/main" val="65054148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0_Hintergrund 5">
    <p:spTree>
      <p:nvGrpSpPr>
        <p:cNvPr id="1" name=""/>
        <p:cNvGrpSpPr/>
        <p:nvPr/>
      </p:nvGrpSpPr>
      <p:grpSpPr>
        <a:xfrm>
          <a:off x="0" y="0"/>
          <a:ext cx="0" cy="0"/>
          <a:chOff x="0" y="0"/>
          <a:chExt cx="0" cy="0"/>
        </a:xfrm>
      </p:grpSpPr>
      <p:pic>
        <p:nvPicPr>
          <p:cNvPr id="2" name="Grafik 1"/>
          <p:cNvPicPr>
            <a:picLocks noChangeAspect="1"/>
          </p:cNvPicPr>
          <p:nvPr userDrawn="1"/>
        </p:nvPicPr>
        <p:blipFill rotWithShape="1">
          <a:blip r:embed="rId2" cstate="screen">
            <a:extLst>
              <a:ext uri="{28A0092B-C50C-407E-A947-70E740481C1C}">
                <a14:useLocalDpi xmlns:a14="http://schemas.microsoft.com/office/drawing/2010/main"/>
              </a:ext>
            </a:extLst>
          </a:blip>
          <a:srcRect r="-96"/>
          <a:stretch/>
        </p:blipFill>
        <p:spPr>
          <a:xfrm>
            <a:off x="-36512" y="-92547"/>
            <a:ext cx="9265349" cy="5256585"/>
          </a:xfrm>
          <a:prstGeom prst="rect">
            <a:avLst/>
          </a:prstGeom>
        </p:spPr>
      </p:pic>
      <p:sp>
        <p:nvSpPr>
          <p:cNvPr id="9" name="Rechteck 8"/>
          <p:cNvSpPr/>
          <p:nvPr userDrawn="1"/>
        </p:nvSpPr>
        <p:spPr>
          <a:xfrm>
            <a:off x="-36512" y="-92547"/>
            <a:ext cx="9247721" cy="5184000"/>
          </a:xfrm>
          <a:prstGeom prst="rect">
            <a:avLst/>
          </a:prstGeom>
          <a:solidFill>
            <a:srgbClr val="000000">
              <a:alpha val="40000"/>
            </a:srgbClr>
          </a:solidFill>
          <a:ln>
            <a:noFill/>
          </a:ln>
        </p:spPr>
        <p:txBody>
          <a:bodyPr rtlCol="0" anchor="ctr">
            <a:spAutoFit/>
          </a:bodyPr>
          <a:lstStyle/>
          <a:p>
            <a:pPr algn="ctr"/>
            <a:endParaRPr lang="de-DE" sz="1600" dirty="0">
              <a:solidFill>
                <a:schemeClr val="tx1">
                  <a:lumMod val="85000"/>
                  <a:lumOff val="15000"/>
                </a:schemeClr>
              </a:solidFill>
              <a:latin typeface="HelveticaNeue LT 43 LightEx" panose="020B0503020202020204" pitchFamily="34" charset="0"/>
            </a:endParaRPr>
          </a:p>
        </p:txBody>
      </p:sp>
      <p:sp>
        <p:nvSpPr>
          <p:cNvPr id="5" name="Inhaltsplatzhalter 4"/>
          <p:cNvSpPr>
            <a:spLocks noGrp="1"/>
          </p:cNvSpPr>
          <p:nvPr>
            <p:ph sz="quarter" idx="10" hasCustomPrompt="1"/>
          </p:nvPr>
        </p:nvSpPr>
        <p:spPr>
          <a:xfrm>
            <a:off x="444351" y="1275606"/>
            <a:ext cx="4815071" cy="1082408"/>
          </a:xfrm>
        </p:spPr>
        <p:txBody>
          <a:bodyPr/>
          <a:lstStyle>
            <a:lvl1pPr marL="0" indent="0">
              <a:buNone/>
              <a:defRPr sz="3600">
                <a:solidFill>
                  <a:schemeClr val="bg1"/>
                </a:solidFill>
                <a:latin typeface="HelveticaNeueLT Pro 43 LtEx" panose="020B0503020202020204" pitchFamily="34" charset="0"/>
              </a:defRPr>
            </a:lvl1pPr>
          </a:lstStyle>
          <a:p>
            <a:pPr lvl="0"/>
            <a:r>
              <a:rPr lang="de-DE" dirty="0" smtClean="0"/>
              <a:t>Überschrift</a:t>
            </a:r>
            <a:endParaRPr lang="de-DE" dirty="0"/>
          </a:p>
        </p:txBody>
      </p:sp>
      <p:sp>
        <p:nvSpPr>
          <p:cNvPr id="6" name="Inhaltsplatzhalter 4"/>
          <p:cNvSpPr>
            <a:spLocks noGrp="1"/>
          </p:cNvSpPr>
          <p:nvPr>
            <p:ph sz="quarter" idx="12" hasCustomPrompt="1"/>
          </p:nvPr>
        </p:nvSpPr>
        <p:spPr>
          <a:xfrm>
            <a:off x="444351" y="2364744"/>
            <a:ext cx="4815071" cy="495038"/>
          </a:xfrm>
        </p:spPr>
        <p:txBody>
          <a:bodyPr/>
          <a:lstStyle>
            <a:lvl1pPr marL="0" indent="0">
              <a:buNone/>
              <a:defRPr sz="2800">
                <a:solidFill>
                  <a:schemeClr val="bg1"/>
                </a:solidFill>
                <a:latin typeface="HelveticaNeueLT Pro 43 LtEx" panose="020B0503020202020204" pitchFamily="34" charset="0"/>
              </a:defRPr>
            </a:lvl1pPr>
          </a:lstStyle>
          <a:p>
            <a:pPr lvl="0"/>
            <a:r>
              <a:rPr lang="de-DE" dirty="0" smtClean="0"/>
              <a:t>Untertitel</a:t>
            </a:r>
            <a:endParaRPr lang="de-DE" dirty="0"/>
          </a:p>
        </p:txBody>
      </p:sp>
      <p:sp>
        <p:nvSpPr>
          <p:cNvPr id="11" name="Rechteck 10"/>
          <p:cNvSpPr/>
          <p:nvPr userDrawn="1"/>
        </p:nvSpPr>
        <p:spPr>
          <a:xfrm>
            <a:off x="-36512" y="4227934"/>
            <a:ext cx="1636192" cy="360000"/>
          </a:xfrm>
          <a:prstGeom prst="rect">
            <a:avLst/>
          </a:prstGeom>
          <a:solidFill>
            <a:srgbClr val="B80F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HelveticaNeueLT Pro 43 LtEx" panose="020B0503020202020204" pitchFamily="34" charset="0"/>
            </a:endParaRPr>
          </a:p>
        </p:txBody>
      </p:sp>
      <p:pic>
        <p:nvPicPr>
          <p:cNvPr id="12" name="Grafik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53537" y="4312465"/>
            <a:ext cx="1222119" cy="195379"/>
          </a:xfrm>
          <a:prstGeom prst="rect">
            <a:avLst/>
          </a:prstGeom>
        </p:spPr>
      </p:pic>
      <p:sp>
        <p:nvSpPr>
          <p:cNvPr id="14" name="Textfeld 13"/>
          <p:cNvSpPr txBox="1"/>
          <p:nvPr userDrawn="1"/>
        </p:nvSpPr>
        <p:spPr>
          <a:xfrm>
            <a:off x="156652" y="4643517"/>
            <a:ext cx="1494320" cy="261610"/>
          </a:xfrm>
          <a:prstGeom prst="rect">
            <a:avLst/>
          </a:prstGeom>
          <a:noFill/>
        </p:spPr>
        <p:txBody>
          <a:bodyPr wrap="none" rtlCol="0">
            <a:spAutoFit/>
          </a:bodyPr>
          <a:lstStyle/>
          <a:p>
            <a:r>
              <a:rPr lang="de-DE" sz="1100" dirty="0" smtClean="0">
                <a:solidFill>
                  <a:schemeClr val="bg1"/>
                </a:solidFill>
                <a:latin typeface="HelveticaNeueLT Pro 43 LtEx" panose="020B0503020202020204" pitchFamily="34" charset="0"/>
              </a:rPr>
              <a:t>www.nexus-ag.de</a:t>
            </a:r>
            <a:endParaRPr lang="de-DE" sz="1100" dirty="0">
              <a:solidFill>
                <a:schemeClr val="bg1"/>
              </a:solidFill>
              <a:latin typeface="HelveticaNeueLT Pro 43 LtEx" panose="020B0503020202020204" pitchFamily="34" charset="0"/>
            </a:endParaRPr>
          </a:p>
        </p:txBody>
      </p:sp>
    </p:spTree>
    <p:extLst>
      <p:ext uri="{BB962C8B-B14F-4D97-AF65-F5344CB8AC3E}">
        <p14:creationId xmlns:p14="http://schemas.microsoft.com/office/powerpoint/2010/main" val="385110960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Hintergrund 5">
    <p:spTree>
      <p:nvGrpSpPr>
        <p:cNvPr id="1" name=""/>
        <p:cNvGrpSpPr/>
        <p:nvPr/>
      </p:nvGrpSpPr>
      <p:grpSpPr>
        <a:xfrm>
          <a:off x="0" y="0"/>
          <a:ext cx="0" cy="0"/>
          <a:chOff x="0" y="0"/>
          <a:chExt cx="0" cy="0"/>
        </a:xfrm>
      </p:grpSpPr>
      <p:pic>
        <p:nvPicPr>
          <p:cNvPr id="2" name="Grafik 1"/>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6512" y="-20538"/>
            <a:ext cx="9217025" cy="5256584"/>
          </a:xfrm>
          <a:prstGeom prst="rect">
            <a:avLst/>
          </a:prstGeom>
        </p:spPr>
      </p:pic>
      <p:sp>
        <p:nvSpPr>
          <p:cNvPr id="9" name="Rechteck 8"/>
          <p:cNvSpPr/>
          <p:nvPr userDrawn="1"/>
        </p:nvSpPr>
        <p:spPr>
          <a:xfrm>
            <a:off x="-27698" y="-20538"/>
            <a:ext cx="9208211" cy="5184000"/>
          </a:xfrm>
          <a:prstGeom prst="rect">
            <a:avLst/>
          </a:prstGeom>
          <a:solidFill>
            <a:srgbClr val="000000">
              <a:alpha val="40000"/>
            </a:srgbClr>
          </a:solidFill>
          <a:ln>
            <a:noFill/>
          </a:ln>
        </p:spPr>
        <p:txBody>
          <a:bodyPr wrap="square" rtlCol="0" anchor="ctr">
            <a:spAutoFit/>
          </a:bodyPr>
          <a:lstStyle/>
          <a:p>
            <a:pPr algn="ctr"/>
            <a:endParaRPr lang="de-DE" sz="1600" dirty="0">
              <a:solidFill>
                <a:schemeClr val="tx1">
                  <a:lumMod val="85000"/>
                  <a:lumOff val="15000"/>
                </a:schemeClr>
              </a:solidFill>
              <a:latin typeface="HelveticaNeue LT 43 LightEx" panose="020B0503020202020204" pitchFamily="34" charset="0"/>
            </a:endParaRPr>
          </a:p>
        </p:txBody>
      </p:sp>
      <p:sp>
        <p:nvSpPr>
          <p:cNvPr id="5" name="Inhaltsplatzhalter 4"/>
          <p:cNvSpPr>
            <a:spLocks noGrp="1"/>
          </p:cNvSpPr>
          <p:nvPr>
            <p:ph sz="quarter" idx="10" hasCustomPrompt="1"/>
          </p:nvPr>
        </p:nvSpPr>
        <p:spPr>
          <a:xfrm>
            <a:off x="444351" y="1275606"/>
            <a:ext cx="4815071" cy="1082408"/>
          </a:xfrm>
        </p:spPr>
        <p:txBody>
          <a:bodyPr/>
          <a:lstStyle>
            <a:lvl1pPr marL="0" indent="0">
              <a:buNone/>
              <a:defRPr sz="3600">
                <a:solidFill>
                  <a:schemeClr val="bg1"/>
                </a:solidFill>
                <a:latin typeface="HelveticaNeueLT Pro 43 LtEx" panose="020B0503020202020204" pitchFamily="34" charset="0"/>
              </a:defRPr>
            </a:lvl1pPr>
          </a:lstStyle>
          <a:p>
            <a:pPr lvl="0"/>
            <a:r>
              <a:rPr lang="de-DE" dirty="0" smtClean="0"/>
              <a:t>Überschrift</a:t>
            </a:r>
            <a:endParaRPr lang="de-DE" dirty="0"/>
          </a:p>
        </p:txBody>
      </p:sp>
      <p:sp>
        <p:nvSpPr>
          <p:cNvPr id="6" name="Inhaltsplatzhalter 4"/>
          <p:cNvSpPr>
            <a:spLocks noGrp="1"/>
          </p:cNvSpPr>
          <p:nvPr>
            <p:ph sz="quarter" idx="12" hasCustomPrompt="1"/>
          </p:nvPr>
        </p:nvSpPr>
        <p:spPr>
          <a:xfrm>
            <a:off x="444351" y="2364744"/>
            <a:ext cx="4815071" cy="495038"/>
          </a:xfrm>
        </p:spPr>
        <p:txBody>
          <a:bodyPr/>
          <a:lstStyle>
            <a:lvl1pPr marL="0" indent="0">
              <a:buNone/>
              <a:defRPr sz="2800">
                <a:solidFill>
                  <a:schemeClr val="bg1"/>
                </a:solidFill>
                <a:latin typeface="HelveticaNeueLT Pro 43 LtEx" panose="020B0503020202020204" pitchFamily="34" charset="0"/>
              </a:defRPr>
            </a:lvl1pPr>
          </a:lstStyle>
          <a:p>
            <a:pPr lvl="0"/>
            <a:r>
              <a:rPr lang="de-DE" dirty="0" smtClean="0"/>
              <a:t>Untertitel</a:t>
            </a:r>
            <a:endParaRPr lang="de-DE" dirty="0"/>
          </a:p>
        </p:txBody>
      </p:sp>
      <p:sp>
        <p:nvSpPr>
          <p:cNvPr id="11" name="Rechteck 10"/>
          <p:cNvSpPr/>
          <p:nvPr userDrawn="1"/>
        </p:nvSpPr>
        <p:spPr>
          <a:xfrm>
            <a:off x="-36512" y="4227934"/>
            <a:ext cx="1636192" cy="360000"/>
          </a:xfrm>
          <a:prstGeom prst="rect">
            <a:avLst/>
          </a:prstGeom>
          <a:solidFill>
            <a:srgbClr val="B80F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HelveticaNeueLT Pro 43 LtEx" panose="020B0503020202020204" pitchFamily="34" charset="0"/>
            </a:endParaRPr>
          </a:p>
        </p:txBody>
      </p:sp>
      <p:pic>
        <p:nvPicPr>
          <p:cNvPr id="12" name="Grafik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53537" y="4312465"/>
            <a:ext cx="1222119" cy="195379"/>
          </a:xfrm>
          <a:prstGeom prst="rect">
            <a:avLst/>
          </a:prstGeom>
        </p:spPr>
      </p:pic>
      <p:sp>
        <p:nvSpPr>
          <p:cNvPr id="14" name="Textfeld 13"/>
          <p:cNvSpPr txBox="1"/>
          <p:nvPr userDrawn="1"/>
        </p:nvSpPr>
        <p:spPr>
          <a:xfrm>
            <a:off x="156652" y="4643517"/>
            <a:ext cx="1494320" cy="261610"/>
          </a:xfrm>
          <a:prstGeom prst="rect">
            <a:avLst/>
          </a:prstGeom>
          <a:noFill/>
        </p:spPr>
        <p:txBody>
          <a:bodyPr wrap="none" rtlCol="0">
            <a:spAutoFit/>
          </a:bodyPr>
          <a:lstStyle/>
          <a:p>
            <a:r>
              <a:rPr lang="de-DE" sz="1100" dirty="0" smtClean="0">
                <a:solidFill>
                  <a:schemeClr val="bg1"/>
                </a:solidFill>
                <a:latin typeface="HelveticaNeueLT Pro 43 LtEx" panose="020B0503020202020204" pitchFamily="34" charset="0"/>
              </a:rPr>
              <a:t>www.nexus-ag.de</a:t>
            </a:r>
            <a:endParaRPr lang="de-DE" sz="1100" dirty="0">
              <a:solidFill>
                <a:schemeClr val="bg1"/>
              </a:solidFill>
              <a:latin typeface="HelveticaNeueLT Pro 43 LtEx" panose="020B0503020202020204" pitchFamily="34" charset="0"/>
            </a:endParaRPr>
          </a:p>
        </p:txBody>
      </p:sp>
    </p:spTree>
    <p:extLst>
      <p:ext uri="{BB962C8B-B14F-4D97-AF65-F5344CB8AC3E}">
        <p14:creationId xmlns:p14="http://schemas.microsoft.com/office/powerpoint/2010/main" val="306535691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Hintergrund 5">
    <p:spTree>
      <p:nvGrpSpPr>
        <p:cNvPr id="1" name=""/>
        <p:cNvGrpSpPr/>
        <p:nvPr/>
      </p:nvGrpSpPr>
      <p:grpSpPr>
        <a:xfrm>
          <a:off x="0" y="0"/>
          <a:ext cx="0" cy="0"/>
          <a:chOff x="0" y="0"/>
          <a:chExt cx="0" cy="0"/>
        </a:xfrm>
      </p:grpSpPr>
      <p:pic>
        <p:nvPicPr>
          <p:cNvPr id="11" name="Grafik 10"/>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6511" y="-20537"/>
            <a:ext cx="9217024" cy="5184576"/>
          </a:xfrm>
          <a:prstGeom prst="rect">
            <a:avLst/>
          </a:prstGeom>
        </p:spPr>
      </p:pic>
      <p:sp>
        <p:nvSpPr>
          <p:cNvPr id="9" name="Rechteck 8"/>
          <p:cNvSpPr/>
          <p:nvPr userDrawn="1"/>
        </p:nvSpPr>
        <p:spPr>
          <a:xfrm>
            <a:off x="-27698" y="-20538"/>
            <a:ext cx="9247721" cy="5184000"/>
          </a:xfrm>
          <a:prstGeom prst="rect">
            <a:avLst/>
          </a:prstGeom>
          <a:solidFill>
            <a:srgbClr val="000000">
              <a:alpha val="40000"/>
            </a:srgbClr>
          </a:solidFill>
          <a:ln>
            <a:noFill/>
          </a:ln>
        </p:spPr>
        <p:txBody>
          <a:bodyPr rtlCol="0" anchor="ctr">
            <a:spAutoFit/>
          </a:bodyPr>
          <a:lstStyle/>
          <a:p>
            <a:pPr algn="ctr"/>
            <a:endParaRPr lang="de-DE" sz="1600" dirty="0">
              <a:solidFill>
                <a:schemeClr val="tx1">
                  <a:lumMod val="85000"/>
                  <a:lumOff val="15000"/>
                </a:schemeClr>
              </a:solidFill>
              <a:latin typeface="HelveticaNeue LT 43 LightEx" panose="020B0503020202020204" pitchFamily="34" charset="0"/>
            </a:endParaRPr>
          </a:p>
        </p:txBody>
      </p:sp>
      <p:sp>
        <p:nvSpPr>
          <p:cNvPr id="5" name="Inhaltsplatzhalter 4"/>
          <p:cNvSpPr>
            <a:spLocks noGrp="1"/>
          </p:cNvSpPr>
          <p:nvPr>
            <p:ph sz="quarter" idx="10" hasCustomPrompt="1"/>
          </p:nvPr>
        </p:nvSpPr>
        <p:spPr>
          <a:xfrm>
            <a:off x="444351" y="1275606"/>
            <a:ext cx="4815071" cy="1082408"/>
          </a:xfrm>
        </p:spPr>
        <p:txBody>
          <a:bodyPr/>
          <a:lstStyle>
            <a:lvl1pPr marL="0" indent="0">
              <a:buNone/>
              <a:defRPr sz="3600">
                <a:solidFill>
                  <a:schemeClr val="bg1"/>
                </a:solidFill>
                <a:latin typeface="HelveticaNeueLT Pro 43 LtEx" panose="020B0503020202020204" pitchFamily="34" charset="0"/>
              </a:defRPr>
            </a:lvl1pPr>
          </a:lstStyle>
          <a:p>
            <a:pPr lvl="0"/>
            <a:r>
              <a:rPr lang="de-DE" dirty="0" smtClean="0"/>
              <a:t>Überschrift</a:t>
            </a:r>
            <a:endParaRPr lang="de-DE" dirty="0"/>
          </a:p>
        </p:txBody>
      </p:sp>
      <p:sp>
        <p:nvSpPr>
          <p:cNvPr id="6" name="Inhaltsplatzhalter 4"/>
          <p:cNvSpPr>
            <a:spLocks noGrp="1"/>
          </p:cNvSpPr>
          <p:nvPr>
            <p:ph sz="quarter" idx="12" hasCustomPrompt="1"/>
          </p:nvPr>
        </p:nvSpPr>
        <p:spPr>
          <a:xfrm>
            <a:off x="444351" y="2364744"/>
            <a:ext cx="4815071" cy="495038"/>
          </a:xfrm>
        </p:spPr>
        <p:txBody>
          <a:bodyPr/>
          <a:lstStyle>
            <a:lvl1pPr marL="0" indent="0">
              <a:buNone/>
              <a:defRPr sz="2800">
                <a:solidFill>
                  <a:schemeClr val="bg1"/>
                </a:solidFill>
                <a:latin typeface="HelveticaNeueLT Pro 43 LtEx" panose="020B0503020202020204" pitchFamily="34" charset="0"/>
              </a:defRPr>
            </a:lvl1pPr>
          </a:lstStyle>
          <a:p>
            <a:pPr lvl="0"/>
            <a:r>
              <a:rPr lang="de-DE" dirty="0" smtClean="0"/>
              <a:t>Untertitel</a:t>
            </a:r>
            <a:endParaRPr lang="de-DE" dirty="0"/>
          </a:p>
        </p:txBody>
      </p:sp>
      <p:sp>
        <p:nvSpPr>
          <p:cNvPr id="12" name="Rechteck 11"/>
          <p:cNvSpPr/>
          <p:nvPr userDrawn="1"/>
        </p:nvSpPr>
        <p:spPr>
          <a:xfrm>
            <a:off x="-36512" y="4227934"/>
            <a:ext cx="1636192" cy="360000"/>
          </a:xfrm>
          <a:prstGeom prst="rect">
            <a:avLst/>
          </a:prstGeom>
          <a:solidFill>
            <a:srgbClr val="B80F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HelveticaNeueLT Pro 43 LtEx" panose="020B0503020202020204" pitchFamily="34" charset="0"/>
            </a:endParaRPr>
          </a:p>
        </p:txBody>
      </p:sp>
      <p:pic>
        <p:nvPicPr>
          <p:cNvPr id="13" name="Grafik 12"/>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53537" y="4312465"/>
            <a:ext cx="1222119" cy="195379"/>
          </a:xfrm>
          <a:prstGeom prst="rect">
            <a:avLst/>
          </a:prstGeom>
        </p:spPr>
      </p:pic>
      <p:sp>
        <p:nvSpPr>
          <p:cNvPr id="15" name="Textfeld 14"/>
          <p:cNvSpPr txBox="1"/>
          <p:nvPr userDrawn="1"/>
        </p:nvSpPr>
        <p:spPr>
          <a:xfrm>
            <a:off x="156652" y="4643517"/>
            <a:ext cx="1494320" cy="261610"/>
          </a:xfrm>
          <a:prstGeom prst="rect">
            <a:avLst/>
          </a:prstGeom>
          <a:noFill/>
        </p:spPr>
        <p:txBody>
          <a:bodyPr wrap="none" rtlCol="0">
            <a:spAutoFit/>
          </a:bodyPr>
          <a:lstStyle/>
          <a:p>
            <a:r>
              <a:rPr lang="de-DE" sz="1100" dirty="0" smtClean="0">
                <a:solidFill>
                  <a:schemeClr val="bg1"/>
                </a:solidFill>
                <a:latin typeface="HelveticaNeueLT Pro 43 LtEx" panose="020B0503020202020204" pitchFamily="34" charset="0"/>
              </a:rPr>
              <a:t>www.nexus-ag.de</a:t>
            </a:r>
            <a:endParaRPr lang="de-DE" sz="1100" dirty="0">
              <a:solidFill>
                <a:schemeClr val="bg1"/>
              </a:solidFill>
              <a:latin typeface="HelveticaNeueLT Pro 43 LtEx" panose="020B0503020202020204" pitchFamily="34" charset="0"/>
            </a:endParaRPr>
          </a:p>
        </p:txBody>
      </p:sp>
    </p:spTree>
    <p:extLst>
      <p:ext uri="{BB962C8B-B14F-4D97-AF65-F5344CB8AC3E}">
        <p14:creationId xmlns:p14="http://schemas.microsoft.com/office/powerpoint/2010/main" val="1578194954"/>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pic>
        <p:nvPicPr>
          <p:cNvPr id="8" name="Picture 2"/>
          <p:cNvPicPr>
            <a:picLocks noChangeAspect="1" noChangeArrowheads="1"/>
          </p:cNvPicPr>
          <p:nvPr userDrawn="1"/>
        </p:nvPicPr>
        <p:blipFill rotWithShape="1">
          <a:blip r:embed="rId2" cstate="print">
            <a:extLst>
              <a:ext uri="{28A0092B-C50C-407E-A947-70E740481C1C}">
                <a14:useLocalDpi xmlns:a14="http://schemas.microsoft.com/office/drawing/2010/main"/>
              </a:ext>
            </a:extLst>
          </a:blip>
          <a:srcRect r="-401"/>
          <a:stretch/>
        </p:blipFill>
        <p:spPr bwMode="auto">
          <a:xfrm>
            <a:off x="0" y="0"/>
            <a:ext cx="9186041" cy="5205278"/>
          </a:xfrm>
          <a:prstGeom prst="rect">
            <a:avLst/>
          </a:prstGeom>
          <a:noFill/>
          <a:extLst>
            <a:ext uri="{909E8E84-426E-40DD-AFC4-6F175D3DCCD1}">
              <a14:hiddenFill xmlns:a14="http://schemas.microsoft.com/office/drawing/2010/main">
                <a:solidFill>
                  <a:srgbClr val="FFFFFF"/>
                </a:solidFill>
              </a14:hiddenFill>
            </a:ext>
          </a:extLst>
        </p:spPr>
      </p:pic>
      <p:sp>
        <p:nvSpPr>
          <p:cNvPr id="16" name="Rechteck 15"/>
          <p:cNvSpPr/>
          <p:nvPr userDrawn="1"/>
        </p:nvSpPr>
        <p:spPr>
          <a:xfrm>
            <a:off x="-20320" y="4227934"/>
            <a:ext cx="1620000" cy="360000"/>
          </a:xfrm>
          <a:prstGeom prst="rect">
            <a:avLst/>
          </a:prstGeom>
          <a:solidFill>
            <a:srgbClr val="B80F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HelveticaNeueLT Pro 43 LtEx" panose="020B0503020202020204" pitchFamily="34" charset="0"/>
            </a:endParaRPr>
          </a:p>
        </p:txBody>
      </p:sp>
      <p:pic>
        <p:nvPicPr>
          <p:cNvPr id="17" name="Grafik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53537" y="4312465"/>
            <a:ext cx="1222119" cy="195379"/>
          </a:xfrm>
          <a:prstGeom prst="rect">
            <a:avLst/>
          </a:prstGeom>
        </p:spPr>
      </p:pic>
      <p:sp>
        <p:nvSpPr>
          <p:cNvPr id="18" name="Textfeld 17"/>
          <p:cNvSpPr txBox="1"/>
          <p:nvPr userDrawn="1"/>
        </p:nvSpPr>
        <p:spPr>
          <a:xfrm>
            <a:off x="156652" y="4643517"/>
            <a:ext cx="1604478" cy="276999"/>
          </a:xfrm>
          <a:prstGeom prst="rect">
            <a:avLst/>
          </a:prstGeom>
          <a:noFill/>
        </p:spPr>
        <p:txBody>
          <a:bodyPr wrap="none" rtlCol="0">
            <a:spAutoFit/>
          </a:bodyPr>
          <a:lstStyle/>
          <a:p>
            <a:r>
              <a:rPr lang="de-DE" sz="1200" dirty="0" smtClean="0">
                <a:solidFill>
                  <a:schemeClr val="bg1"/>
                </a:solidFill>
                <a:latin typeface="HelveticaNeueLT Pro 43 LtEx" panose="020B0503020202020204" pitchFamily="34" charset="0"/>
              </a:rPr>
              <a:t>www.nexus-ag.de</a:t>
            </a:r>
            <a:endParaRPr lang="de-DE" sz="1200" dirty="0">
              <a:solidFill>
                <a:schemeClr val="bg1"/>
              </a:solidFill>
              <a:latin typeface="HelveticaNeueLT Pro 43 LtEx" panose="020B0503020202020204" pitchFamily="34" charset="0"/>
            </a:endParaRPr>
          </a:p>
        </p:txBody>
      </p:sp>
      <p:sp>
        <p:nvSpPr>
          <p:cNvPr id="19" name="Inhaltsplatzhalter 4"/>
          <p:cNvSpPr>
            <a:spLocks noGrp="1"/>
          </p:cNvSpPr>
          <p:nvPr>
            <p:ph sz="quarter" idx="10" hasCustomPrompt="1"/>
          </p:nvPr>
        </p:nvSpPr>
        <p:spPr>
          <a:xfrm>
            <a:off x="444351" y="1275606"/>
            <a:ext cx="4815071" cy="1082408"/>
          </a:xfrm>
        </p:spPr>
        <p:txBody>
          <a:bodyPr/>
          <a:lstStyle>
            <a:lvl1pPr marL="0" indent="0">
              <a:buNone/>
              <a:defRPr sz="3600">
                <a:solidFill>
                  <a:srgbClr val="B80F2E"/>
                </a:solidFill>
                <a:latin typeface="HelveticaNeueLT Pro 43 LtEx" panose="020B0503020202020204" pitchFamily="34" charset="0"/>
              </a:defRPr>
            </a:lvl1pPr>
          </a:lstStyle>
          <a:p>
            <a:pPr lvl="0"/>
            <a:r>
              <a:rPr lang="de-DE" dirty="0" smtClean="0"/>
              <a:t>Titel</a:t>
            </a:r>
            <a:endParaRPr lang="de-DE" dirty="0"/>
          </a:p>
        </p:txBody>
      </p:sp>
      <p:sp>
        <p:nvSpPr>
          <p:cNvPr id="20" name="Inhaltsplatzhalter 4"/>
          <p:cNvSpPr>
            <a:spLocks noGrp="1"/>
          </p:cNvSpPr>
          <p:nvPr>
            <p:ph sz="quarter" idx="12" hasCustomPrompt="1"/>
          </p:nvPr>
        </p:nvSpPr>
        <p:spPr>
          <a:xfrm>
            <a:off x="444351" y="2364744"/>
            <a:ext cx="4815071" cy="495038"/>
          </a:xfrm>
        </p:spPr>
        <p:txBody>
          <a:bodyPr/>
          <a:lstStyle>
            <a:lvl1pPr marL="0" indent="0">
              <a:buNone/>
              <a:defRPr sz="2800">
                <a:solidFill>
                  <a:schemeClr val="bg1"/>
                </a:solidFill>
                <a:latin typeface="HelveticaNeueLT Pro 43 LtEx" panose="020B0503020202020204" pitchFamily="34" charset="0"/>
              </a:defRPr>
            </a:lvl1pPr>
          </a:lstStyle>
          <a:p>
            <a:pPr lvl="0"/>
            <a:r>
              <a:rPr lang="de-DE" dirty="0" smtClean="0"/>
              <a:t>Referent</a:t>
            </a:r>
            <a:endParaRPr lang="de-DE" dirty="0"/>
          </a:p>
        </p:txBody>
      </p:sp>
    </p:spTree>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5" name="Inhaltsplatzhalter 4"/>
          <p:cNvSpPr>
            <a:spLocks noGrp="1"/>
          </p:cNvSpPr>
          <p:nvPr>
            <p:ph sz="quarter" idx="10"/>
          </p:nvPr>
        </p:nvSpPr>
        <p:spPr>
          <a:xfrm>
            <a:off x="284400" y="842400"/>
            <a:ext cx="8572500" cy="3799324"/>
          </a:xfrm>
        </p:spPr>
        <p:txBody>
          <a:bodyPr/>
          <a:lstStyle>
            <a:lvl1pPr marL="342900" indent="-342900">
              <a:buFont typeface="HelveticaNeue LT 43 LightEx" panose="020B0503020202020204" pitchFamily="34" charset="0"/>
              <a:buChar char="+"/>
              <a:defRPr>
                <a:solidFill>
                  <a:schemeClr val="tx1">
                    <a:lumMod val="85000"/>
                    <a:lumOff val="15000"/>
                  </a:schemeClr>
                </a:solidFill>
                <a:latin typeface="HelveticaNeueLT Pro 43 LtEx" panose="020B0503020202020204" pitchFamily="34" charset="0"/>
              </a:defRPr>
            </a:lvl1pPr>
            <a:lvl2pPr marL="742950" indent="-285750">
              <a:buFont typeface="HelveticaNeue LT 43 LightEx" panose="020B0503020202020204" pitchFamily="34" charset="0"/>
              <a:buChar char="+"/>
              <a:defRPr>
                <a:solidFill>
                  <a:schemeClr val="tx1">
                    <a:lumMod val="85000"/>
                    <a:lumOff val="15000"/>
                  </a:schemeClr>
                </a:solidFill>
                <a:latin typeface="HelveticaNeueLT Pro 43 LtEx" panose="020B0503020202020204" pitchFamily="34" charset="0"/>
              </a:defRPr>
            </a:lvl2pPr>
            <a:lvl3pPr marL="1143000" indent="-228600">
              <a:buFont typeface="HelveticaNeue LT 43 LightEx" panose="020B0503020202020204" pitchFamily="34" charset="0"/>
              <a:buChar char="+"/>
              <a:defRPr>
                <a:solidFill>
                  <a:schemeClr val="tx1">
                    <a:lumMod val="85000"/>
                    <a:lumOff val="15000"/>
                  </a:schemeClr>
                </a:solidFill>
                <a:latin typeface="HelveticaNeueLT Pro 43 LtEx" panose="020B0503020202020204" pitchFamily="34" charset="0"/>
              </a:defRPr>
            </a:lvl3pPr>
            <a:lvl4pPr marL="1600200" indent="-228600">
              <a:buFont typeface="HelveticaNeue LT 43 LightEx" panose="020B0503020202020204" pitchFamily="34" charset="0"/>
              <a:buChar char="+"/>
              <a:defRPr>
                <a:solidFill>
                  <a:schemeClr val="tx1">
                    <a:lumMod val="85000"/>
                    <a:lumOff val="15000"/>
                  </a:schemeClr>
                </a:solidFill>
                <a:latin typeface="HelveticaNeueLT Pro 43 LtEx" panose="020B0503020202020204" pitchFamily="34" charset="0"/>
              </a:defRPr>
            </a:lvl4pPr>
            <a:lvl5pPr marL="2057400" indent="-228600">
              <a:buFont typeface="HelveticaNeue LT 43 LightEx" panose="020B0503020202020204" pitchFamily="34" charset="0"/>
              <a:buChar char="+"/>
              <a:defRPr>
                <a:solidFill>
                  <a:schemeClr val="tx1">
                    <a:lumMod val="85000"/>
                    <a:lumOff val="15000"/>
                  </a:schemeClr>
                </a:solidFill>
                <a:latin typeface="HelveticaNeueLT Pro 43 LtEx" panose="020B0503020202020204" pitchFamily="34" charset="0"/>
              </a:defRPr>
            </a:lvl5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6" name="Rechteck 5"/>
          <p:cNvSpPr/>
          <p:nvPr userDrawn="1"/>
        </p:nvSpPr>
        <p:spPr>
          <a:xfrm>
            <a:off x="251520" y="141480"/>
            <a:ext cx="8640960" cy="540060"/>
          </a:xfrm>
          <a:prstGeom prst="rect">
            <a:avLst/>
          </a:prstGeom>
          <a:solidFill>
            <a:srgbClr val="C00000"/>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975"/>
            <a:endParaRPr lang="de-DE" sz="2800" dirty="0">
              <a:solidFill>
                <a:prstClr val="white"/>
              </a:solidFill>
              <a:latin typeface="HelveticaNeueLT Pro 43 LtEx" panose="020B0503020202020204" pitchFamily="34" charset="0"/>
            </a:endParaRPr>
          </a:p>
        </p:txBody>
      </p:sp>
      <p:pic>
        <p:nvPicPr>
          <p:cNvPr id="8" name="Grafik 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24328" y="287817"/>
            <a:ext cx="1224136" cy="195701"/>
          </a:xfrm>
          <a:prstGeom prst="rect">
            <a:avLst/>
          </a:prstGeom>
        </p:spPr>
      </p:pic>
      <p:sp>
        <p:nvSpPr>
          <p:cNvPr id="9" name="Datumsplatzhalter 3"/>
          <p:cNvSpPr>
            <a:spLocks noGrp="1"/>
          </p:cNvSpPr>
          <p:nvPr>
            <p:ph type="dt" sz="half" idx="2"/>
          </p:nvPr>
        </p:nvSpPr>
        <p:spPr>
          <a:xfrm>
            <a:off x="193078" y="4869675"/>
            <a:ext cx="2133600" cy="273844"/>
          </a:xfrm>
          <a:prstGeom prst="rect">
            <a:avLst/>
          </a:prstGeom>
        </p:spPr>
        <p:txBody>
          <a:bodyPr vert="horz" lIns="91440" tIns="45720" rIns="91440" bIns="45720" rtlCol="0" anchor="ctr"/>
          <a:lstStyle>
            <a:lvl1pPr algn="l" fontAlgn="auto">
              <a:spcBef>
                <a:spcPts val="0"/>
              </a:spcBef>
              <a:spcAft>
                <a:spcPts val="0"/>
              </a:spcAft>
              <a:defRPr lang="de-DE" sz="800" kern="1200">
                <a:solidFill>
                  <a:schemeClr val="tx1">
                    <a:lumMod val="85000"/>
                    <a:lumOff val="15000"/>
                  </a:schemeClr>
                </a:solidFill>
                <a:latin typeface="HelveticaNeueLT Pro 43 LtEx" panose="020B0503020202020204" pitchFamily="34" charset="0"/>
                <a:ea typeface="+mn-ea"/>
                <a:cs typeface="+mn-cs"/>
              </a:defRPr>
            </a:lvl1pPr>
          </a:lstStyle>
          <a:p>
            <a:pPr>
              <a:defRPr/>
            </a:pPr>
            <a:fld id="{4993A918-1673-48C4-8E51-5BC9A150C16A}" type="datetime1">
              <a:rPr lang="de-DE" smtClean="0"/>
              <a:pPr>
                <a:defRPr/>
              </a:pPr>
              <a:t>29.06.2018</a:t>
            </a:fld>
            <a:endParaRPr lang="de-DE" dirty="0"/>
          </a:p>
        </p:txBody>
      </p:sp>
      <p:sp>
        <p:nvSpPr>
          <p:cNvPr id="10" name="Foliennummernplatzhalter 5"/>
          <p:cNvSpPr>
            <a:spLocks noGrp="1"/>
          </p:cNvSpPr>
          <p:nvPr>
            <p:ph type="sldNum" sz="quarter" idx="4"/>
          </p:nvPr>
        </p:nvSpPr>
        <p:spPr>
          <a:xfrm>
            <a:off x="6686872" y="4869657"/>
            <a:ext cx="2133600" cy="273844"/>
          </a:xfrm>
          <a:prstGeom prst="rect">
            <a:avLst/>
          </a:prstGeom>
        </p:spPr>
        <p:txBody>
          <a:bodyPr vert="horz" lIns="91440" tIns="45720" rIns="91440" bIns="45720" rtlCol="0" anchor="ctr"/>
          <a:lstStyle>
            <a:lvl1pPr marL="0" algn="r" defTabSz="914400" rtl="0" eaLnBrk="1" fontAlgn="auto" latinLnBrk="0" hangingPunct="1">
              <a:spcBef>
                <a:spcPts val="0"/>
              </a:spcBef>
              <a:spcAft>
                <a:spcPts val="0"/>
              </a:spcAft>
              <a:defRPr lang="de-DE" sz="800" kern="1200">
                <a:solidFill>
                  <a:schemeClr val="tx1">
                    <a:lumMod val="85000"/>
                    <a:lumOff val="15000"/>
                  </a:schemeClr>
                </a:solidFill>
                <a:latin typeface="HelveticaNeueLT Pro 43 LtEx" panose="020B0503020202020204" pitchFamily="34" charset="0"/>
                <a:ea typeface="+mn-ea"/>
                <a:cs typeface="+mn-cs"/>
              </a:defRPr>
            </a:lvl1pPr>
          </a:lstStyle>
          <a:p>
            <a:pPr>
              <a:defRPr/>
            </a:pPr>
            <a:fld id="{B415D8E2-2552-4EF4-85DF-EC14D16BCD7D}" type="slidenum">
              <a:rPr lang="de-DE" smtClean="0"/>
              <a:pPr>
                <a:defRPr/>
              </a:pPr>
              <a:t>‹Nr.›</a:t>
            </a:fld>
            <a:endParaRPr lang="de-DE" dirty="0"/>
          </a:p>
        </p:txBody>
      </p:sp>
      <p:sp>
        <p:nvSpPr>
          <p:cNvPr id="12" name="Titelplatzhalter 1"/>
          <p:cNvSpPr>
            <a:spLocks noGrp="1"/>
          </p:cNvSpPr>
          <p:nvPr>
            <p:ph type="title"/>
          </p:nvPr>
        </p:nvSpPr>
        <p:spPr bwMode="auto">
          <a:xfrm>
            <a:off x="271463" y="179426"/>
            <a:ext cx="8586787" cy="55653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2400">
                <a:latin typeface="HelveticaNeue LT 23 UltLtEx" panose="020B0204020202020204" pitchFamily="34" charset="0"/>
              </a:defRPr>
            </a:lvl1pPr>
          </a:lstStyle>
          <a:p>
            <a:pPr lvl="0"/>
            <a:r>
              <a:rPr lang="de-DE" dirty="0" smtClean="0"/>
              <a:t>Titelmasterformat durch Klicken bearbeiten</a:t>
            </a:r>
          </a:p>
        </p:txBody>
      </p:sp>
    </p:spTree>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6" name="Inhaltsplatzhalter 4"/>
          <p:cNvSpPr>
            <a:spLocks noGrp="1"/>
          </p:cNvSpPr>
          <p:nvPr>
            <p:ph sz="quarter" idx="10"/>
          </p:nvPr>
        </p:nvSpPr>
        <p:spPr>
          <a:xfrm>
            <a:off x="284400" y="842400"/>
            <a:ext cx="4176000" cy="3889590"/>
          </a:xfrm>
        </p:spPr>
        <p:txBody>
          <a:bodyPr/>
          <a:lstStyle>
            <a:lvl1pPr>
              <a:defRPr>
                <a:solidFill>
                  <a:schemeClr val="tx1">
                    <a:lumMod val="85000"/>
                    <a:lumOff val="15000"/>
                  </a:schemeClr>
                </a:solidFill>
                <a:latin typeface="HelveticaNeueLT Pro 43 LtEx" panose="020B0503020202020204" pitchFamily="34" charset="0"/>
              </a:defRPr>
            </a:lvl1pPr>
            <a:lvl2pPr>
              <a:defRPr>
                <a:solidFill>
                  <a:schemeClr val="tx1">
                    <a:lumMod val="85000"/>
                    <a:lumOff val="15000"/>
                  </a:schemeClr>
                </a:solidFill>
                <a:latin typeface="HelveticaNeueLT Pro 43 LtEx" panose="020B0503020202020204" pitchFamily="34" charset="0"/>
              </a:defRPr>
            </a:lvl2pPr>
            <a:lvl3pPr>
              <a:defRPr>
                <a:solidFill>
                  <a:schemeClr val="tx1">
                    <a:lumMod val="85000"/>
                    <a:lumOff val="15000"/>
                  </a:schemeClr>
                </a:solidFill>
                <a:latin typeface="HelveticaNeueLT Pro 43 LtEx" panose="020B0503020202020204" pitchFamily="34" charset="0"/>
              </a:defRPr>
            </a:lvl3pPr>
            <a:lvl4pPr>
              <a:defRPr>
                <a:solidFill>
                  <a:schemeClr val="tx1">
                    <a:lumMod val="85000"/>
                    <a:lumOff val="15000"/>
                  </a:schemeClr>
                </a:solidFill>
                <a:latin typeface="HelveticaNeueLT Pro 43 LtEx" panose="020B0503020202020204" pitchFamily="34" charset="0"/>
              </a:defRPr>
            </a:lvl4pPr>
            <a:lvl5pPr>
              <a:defRPr>
                <a:solidFill>
                  <a:schemeClr val="tx1">
                    <a:lumMod val="85000"/>
                    <a:lumOff val="15000"/>
                  </a:schemeClr>
                </a:solidFill>
                <a:latin typeface="HelveticaNeueLT Pro 43 LtEx" panose="020B0503020202020204" pitchFamily="34" charset="0"/>
              </a:defRPr>
            </a:lvl5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7" name="Rechteck 6"/>
          <p:cNvSpPr/>
          <p:nvPr userDrawn="1"/>
        </p:nvSpPr>
        <p:spPr>
          <a:xfrm>
            <a:off x="251520" y="141480"/>
            <a:ext cx="8640960" cy="540060"/>
          </a:xfrm>
          <a:prstGeom prst="rect">
            <a:avLst/>
          </a:prstGeom>
          <a:solidFill>
            <a:srgbClr val="50668F"/>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975"/>
            <a:endParaRPr lang="de-DE" sz="2400" dirty="0">
              <a:solidFill>
                <a:prstClr val="white"/>
              </a:solidFill>
              <a:latin typeface="HelveticaNeueLT Pro 43 LtEx" panose="020B0503020202020204" pitchFamily="34" charset="0"/>
            </a:endParaRPr>
          </a:p>
        </p:txBody>
      </p:sp>
      <p:pic>
        <p:nvPicPr>
          <p:cNvPr id="8" name="Grafik 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24328" y="287817"/>
            <a:ext cx="1224136" cy="195701"/>
          </a:xfrm>
          <a:prstGeom prst="rect">
            <a:avLst/>
          </a:prstGeom>
        </p:spPr>
      </p:pic>
      <p:sp>
        <p:nvSpPr>
          <p:cNvPr id="9" name="Datumsplatzhalter 3"/>
          <p:cNvSpPr>
            <a:spLocks noGrp="1"/>
          </p:cNvSpPr>
          <p:nvPr>
            <p:ph type="dt" sz="half" idx="2"/>
          </p:nvPr>
        </p:nvSpPr>
        <p:spPr>
          <a:xfrm>
            <a:off x="193078" y="4869675"/>
            <a:ext cx="2133600" cy="273844"/>
          </a:xfrm>
          <a:prstGeom prst="rect">
            <a:avLst/>
          </a:prstGeom>
        </p:spPr>
        <p:txBody>
          <a:bodyPr vert="horz" lIns="91440" tIns="45720" rIns="91440" bIns="45720" rtlCol="0" anchor="ctr"/>
          <a:lstStyle>
            <a:lvl1pPr algn="l" fontAlgn="auto">
              <a:spcBef>
                <a:spcPts val="0"/>
              </a:spcBef>
              <a:spcAft>
                <a:spcPts val="0"/>
              </a:spcAft>
              <a:defRPr lang="de-DE" sz="800" kern="1200">
                <a:solidFill>
                  <a:schemeClr val="tx1">
                    <a:lumMod val="85000"/>
                    <a:lumOff val="15000"/>
                  </a:schemeClr>
                </a:solidFill>
                <a:latin typeface="HelveticaNeueLT Pro 43 LtEx" panose="020B0503020202020204" pitchFamily="34" charset="0"/>
                <a:ea typeface="+mn-ea"/>
                <a:cs typeface="+mn-cs"/>
              </a:defRPr>
            </a:lvl1pPr>
          </a:lstStyle>
          <a:p>
            <a:pPr>
              <a:defRPr/>
            </a:pPr>
            <a:fld id="{4993A918-1673-48C4-8E51-5BC9A150C16A}" type="datetime1">
              <a:rPr lang="de-DE" smtClean="0"/>
              <a:pPr>
                <a:defRPr/>
              </a:pPr>
              <a:t>29.06.2018</a:t>
            </a:fld>
            <a:endParaRPr lang="de-DE" dirty="0"/>
          </a:p>
        </p:txBody>
      </p:sp>
      <p:sp>
        <p:nvSpPr>
          <p:cNvPr id="12" name="Foliennummernplatzhalter 5"/>
          <p:cNvSpPr>
            <a:spLocks noGrp="1"/>
          </p:cNvSpPr>
          <p:nvPr>
            <p:ph type="sldNum" sz="quarter" idx="4"/>
          </p:nvPr>
        </p:nvSpPr>
        <p:spPr>
          <a:xfrm>
            <a:off x="6686872" y="4869657"/>
            <a:ext cx="2133600" cy="273844"/>
          </a:xfrm>
          <a:prstGeom prst="rect">
            <a:avLst/>
          </a:prstGeom>
        </p:spPr>
        <p:txBody>
          <a:bodyPr vert="horz" lIns="91440" tIns="45720" rIns="91440" bIns="45720" rtlCol="0" anchor="ctr"/>
          <a:lstStyle>
            <a:lvl1pPr marL="0" algn="r" defTabSz="914400" rtl="0" eaLnBrk="1" fontAlgn="auto" latinLnBrk="0" hangingPunct="1">
              <a:spcBef>
                <a:spcPts val="0"/>
              </a:spcBef>
              <a:spcAft>
                <a:spcPts val="0"/>
              </a:spcAft>
              <a:defRPr lang="de-DE" sz="800" kern="1200">
                <a:solidFill>
                  <a:schemeClr val="tx1">
                    <a:lumMod val="85000"/>
                    <a:lumOff val="15000"/>
                  </a:schemeClr>
                </a:solidFill>
                <a:latin typeface="HelveticaNeueLT Pro 43 LtEx" panose="020B0503020202020204" pitchFamily="34" charset="0"/>
                <a:ea typeface="+mn-ea"/>
                <a:cs typeface="+mn-cs"/>
              </a:defRPr>
            </a:lvl1pPr>
          </a:lstStyle>
          <a:p>
            <a:pPr>
              <a:defRPr/>
            </a:pPr>
            <a:fld id="{B415D8E2-2552-4EF4-85DF-EC14D16BCD7D}" type="slidenum">
              <a:rPr lang="de-DE" smtClean="0"/>
              <a:pPr>
                <a:defRPr/>
              </a:pPr>
              <a:t>‹Nr.›</a:t>
            </a:fld>
            <a:endParaRPr lang="de-DE" dirty="0"/>
          </a:p>
        </p:txBody>
      </p:sp>
      <p:sp>
        <p:nvSpPr>
          <p:cNvPr id="13" name="Titelplatzhalter 1"/>
          <p:cNvSpPr>
            <a:spLocks noGrp="1"/>
          </p:cNvSpPr>
          <p:nvPr>
            <p:ph type="title"/>
          </p:nvPr>
        </p:nvSpPr>
        <p:spPr bwMode="auto">
          <a:xfrm>
            <a:off x="271463" y="179426"/>
            <a:ext cx="8586787" cy="55653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2400">
                <a:latin typeface="HelveticaNeueLT Pro 43 LtEx" panose="020B0503020202020204" pitchFamily="34" charset="0"/>
              </a:defRPr>
            </a:lvl1pPr>
          </a:lstStyle>
          <a:p>
            <a:pPr lvl="0"/>
            <a:r>
              <a:rPr lang="de-DE" dirty="0" smtClean="0"/>
              <a:t>Titelmasterformat durch Klicken bearbeiten</a:t>
            </a:r>
          </a:p>
        </p:txBody>
      </p:sp>
      <p:sp>
        <p:nvSpPr>
          <p:cNvPr id="14" name="Inhaltsplatzhalter 4"/>
          <p:cNvSpPr>
            <a:spLocks noGrp="1"/>
          </p:cNvSpPr>
          <p:nvPr>
            <p:ph sz="quarter" idx="11"/>
          </p:nvPr>
        </p:nvSpPr>
        <p:spPr>
          <a:xfrm>
            <a:off x="4644009" y="842400"/>
            <a:ext cx="4176000" cy="3889590"/>
          </a:xfrm>
        </p:spPr>
        <p:txBody>
          <a:bodyPr/>
          <a:lstStyle>
            <a:lvl1pPr>
              <a:defRPr>
                <a:solidFill>
                  <a:schemeClr val="tx1">
                    <a:lumMod val="85000"/>
                    <a:lumOff val="15000"/>
                  </a:schemeClr>
                </a:solidFill>
                <a:latin typeface="HelveticaNeueLT Pro 43 LtEx" panose="020B0503020202020204" pitchFamily="34" charset="0"/>
              </a:defRPr>
            </a:lvl1pPr>
            <a:lvl2pPr>
              <a:defRPr>
                <a:solidFill>
                  <a:schemeClr val="tx1">
                    <a:lumMod val="85000"/>
                    <a:lumOff val="15000"/>
                  </a:schemeClr>
                </a:solidFill>
                <a:latin typeface="HelveticaNeueLT Pro 43 LtEx" panose="020B0503020202020204" pitchFamily="34" charset="0"/>
              </a:defRPr>
            </a:lvl2pPr>
            <a:lvl3pPr>
              <a:defRPr>
                <a:solidFill>
                  <a:schemeClr val="tx1">
                    <a:lumMod val="85000"/>
                    <a:lumOff val="15000"/>
                  </a:schemeClr>
                </a:solidFill>
                <a:latin typeface="HelveticaNeueLT Pro 43 LtEx" panose="020B0503020202020204" pitchFamily="34" charset="0"/>
              </a:defRPr>
            </a:lvl3pPr>
            <a:lvl4pPr>
              <a:defRPr>
                <a:solidFill>
                  <a:schemeClr val="tx1">
                    <a:lumMod val="85000"/>
                    <a:lumOff val="15000"/>
                  </a:schemeClr>
                </a:solidFill>
                <a:latin typeface="HelveticaNeueLT Pro 43 LtEx" panose="020B0503020202020204" pitchFamily="34" charset="0"/>
              </a:defRPr>
            </a:lvl4pPr>
            <a:lvl5pPr>
              <a:defRPr>
                <a:solidFill>
                  <a:schemeClr val="tx1">
                    <a:lumMod val="85000"/>
                    <a:lumOff val="15000"/>
                  </a:schemeClr>
                </a:solidFill>
                <a:latin typeface="HelveticaNeueLT Pro 43 LtEx" panose="020B0503020202020204" pitchFamily="34" charset="0"/>
              </a:defRPr>
            </a:lvl5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Zwei Inhalte">
    <p:spTree>
      <p:nvGrpSpPr>
        <p:cNvPr id="1" name=""/>
        <p:cNvGrpSpPr/>
        <p:nvPr/>
      </p:nvGrpSpPr>
      <p:grpSpPr>
        <a:xfrm>
          <a:off x="0" y="0"/>
          <a:ext cx="0" cy="0"/>
          <a:chOff x="0" y="0"/>
          <a:chExt cx="0" cy="0"/>
        </a:xfrm>
      </p:grpSpPr>
      <p:sp>
        <p:nvSpPr>
          <p:cNvPr id="6" name="Inhaltsplatzhalter 4"/>
          <p:cNvSpPr>
            <a:spLocks noGrp="1"/>
          </p:cNvSpPr>
          <p:nvPr>
            <p:ph sz="quarter" idx="10"/>
          </p:nvPr>
        </p:nvSpPr>
        <p:spPr>
          <a:xfrm>
            <a:off x="284400" y="842400"/>
            <a:ext cx="4176000" cy="3889590"/>
          </a:xfrm>
        </p:spPr>
        <p:txBody>
          <a:bodyPr/>
          <a:lstStyle>
            <a:lvl1pPr marL="342900" indent="-342900">
              <a:buFont typeface="HelveticaNeue LT 43 LightEx" panose="020B0503020202020204" pitchFamily="34" charset="0"/>
              <a:buChar char="+"/>
              <a:defRPr>
                <a:solidFill>
                  <a:schemeClr val="tx1">
                    <a:lumMod val="85000"/>
                    <a:lumOff val="15000"/>
                  </a:schemeClr>
                </a:solidFill>
                <a:latin typeface="HelveticaNeueLT Pro 43 LtEx" panose="020B0503020202020204" pitchFamily="34" charset="0"/>
              </a:defRPr>
            </a:lvl1pPr>
            <a:lvl2pPr marL="742950" indent="-285750">
              <a:buFont typeface="HelveticaNeue LT 43 LightEx" panose="020B0503020202020204" pitchFamily="34" charset="0"/>
              <a:buChar char="+"/>
              <a:defRPr>
                <a:solidFill>
                  <a:schemeClr val="tx1">
                    <a:lumMod val="85000"/>
                    <a:lumOff val="15000"/>
                  </a:schemeClr>
                </a:solidFill>
                <a:latin typeface="HelveticaNeueLT Pro 43 LtEx" panose="020B0503020202020204" pitchFamily="34" charset="0"/>
              </a:defRPr>
            </a:lvl2pPr>
            <a:lvl3pPr marL="1143000" indent="-228600">
              <a:buFont typeface="HelveticaNeue LT 43 LightEx" panose="020B0503020202020204" pitchFamily="34" charset="0"/>
              <a:buChar char="+"/>
              <a:defRPr>
                <a:solidFill>
                  <a:schemeClr val="tx1">
                    <a:lumMod val="85000"/>
                    <a:lumOff val="15000"/>
                  </a:schemeClr>
                </a:solidFill>
                <a:latin typeface="HelveticaNeueLT Pro 43 LtEx" panose="020B0503020202020204" pitchFamily="34" charset="0"/>
              </a:defRPr>
            </a:lvl3pPr>
            <a:lvl4pPr marL="1600200" indent="-228600">
              <a:buFont typeface="HelveticaNeue LT 43 LightEx" panose="020B0503020202020204" pitchFamily="34" charset="0"/>
              <a:buChar char="+"/>
              <a:defRPr>
                <a:solidFill>
                  <a:schemeClr val="tx1">
                    <a:lumMod val="85000"/>
                    <a:lumOff val="15000"/>
                  </a:schemeClr>
                </a:solidFill>
                <a:latin typeface="HelveticaNeueLT Pro 43 LtEx" panose="020B0503020202020204" pitchFamily="34" charset="0"/>
              </a:defRPr>
            </a:lvl4pPr>
            <a:lvl5pPr marL="2057400" indent="-228600">
              <a:buFont typeface="HelveticaNeue LT 43 LightEx" panose="020B0503020202020204" pitchFamily="34" charset="0"/>
              <a:buChar char="+"/>
              <a:defRPr>
                <a:solidFill>
                  <a:schemeClr val="tx1">
                    <a:lumMod val="85000"/>
                    <a:lumOff val="15000"/>
                  </a:schemeClr>
                </a:solidFill>
                <a:latin typeface="HelveticaNeueLT Pro 43 LtEx" panose="020B0503020202020204" pitchFamily="34" charset="0"/>
              </a:defRPr>
            </a:lvl5pPr>
          </a:lstStyle>
          <a:p>
            <a:pPr lvl="0"/>
            <a:r>
              <a:rPr lang="de-DE" noProof="0" dirty="0" smtClean="0"/>
              <a:t>Textmasterformat bearbeiten</a:t>
            </a:r>
          </a:p>
          <a:p>
            <a:pPr lvl="1"/>
            <a:r>
              <a:rPr lang="de-DE" noProof="0" dirty="0" smtClean="0"/>
              <a:t>Zweite Ebene</a:t>
            </a:r>
          </a:p>
          <a:p>
            <a:pPr lvl="2"/>
            <a:r>
              <a:rPr lang="de-DE" noProof="0" dirty="0" smtClean="0"/>
              <a:t>Dritte Ebene</a:t>
            </a:r>
          </a:p>
          <a:p>
            <a:pPr lvl="3"/>
            <a:r>
              <a:rPr lang="de-DE" noProof="0" dirty="0" smtClean="0"/>
              <a:t>Vierte Ebene</a:t>
            </a:r>
          </a:p>
          <a:p>
            <a:pPr lvl="4"/>
            <a:r>
              <a:rPr lang="de-DE" noProof="0" dirty="0" smtClean="0"/>
              <a:t>Fünfte Ebene</a:t>
            </a:r>
            <a:endParaRPr lang="de-DE" noProof="0" dirty="0"/>
          </a:p>
        </p:txBody>
      </p:sp>
      <p:sp>
        <p:nvSpPr>
          <p:cNvPr id="7" name="Rechteck 6"/>
          <p:cNvSpPr/>
          <p:nvPr userDrawn="1"/>
        </p:nvSpPr>
        <p:spPr>
          <a:xfrm>
            <a:off x="251520" y="141480"/>
            <a:ext cx="8640960" cy="540060"/>
          </a:xfrm>
          <a:prstGeom prst="rect">
            <a:avLst/>
          </a:prstGeom>
          <a:solidFill>
            <a:srgbClr val="50668F"/>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975"/>
            <a:endParaRPr lang="de-DE" sz="2400" noProof="0" dirty="0">
              <a:solidFill>
                <a:prstClr val="white"/>
              </a:solidFill>
              <a:latin typeface="HelveticaNeueLT Pro 43 LtEx" panose="020B0503020202020204" pitchFamily="34" charset="0"/>
            </a:endParaRPr>
          </a:p>
        </p:txBody>
      </p:sp>
      <p:sp>
        <p:nvSpPr>
          <p:cNvPr id="14" name="Inhaltsplatzhalter 4"/>
          <p:cNvSpPr>
            <a:spLocks noGrp="1"/>
          </p:cNvSpPr>
          <p:nvPr>
            <p:ph sz="quarter" idx="11"/>
          </p:nvPr>
        </p:nvSpPr>
        <p:spPr>
          <a:xfrm>
            <a:off x="4644009" y="842400"/>
            <a:ext cx="4176000" cy="3889590"/>
          </a:xfrm>
        </p:spPr>
        <p:txBody>
          <a:bodyPr/>
          <a:lstStyle>
            <a:lvl1pPr marL="342900" indent="-342900">
              <a:buFont typeface="HelveticaNeue LT 43 LightEx" panose="020B0503020202020204" pitchFamily="34" charset="0"/>
              <a:buChar char="+"/>
              <a:defRPr>
                <a:solidFill>
                  <a:schemeClr val="tx1">
                    <a:lumMod val="85000"/>
                    <a:lumOff val="15000"/>
                  </a:schemeClr>
                </a:solidFill>
                <a:latin typeface="HelveticaNeueLT Pro 43 LtEx" panose="020B0503020202020204" pitchFamily="34" charset="0"/>
              </a:defRPr>
            </a:lvl1pPr>
            <a:lvl2pPr marL="742950" indent="-285750">
              <a:buFont typeface="HelveticaNeue LT 43 LightEx" panose="020B0503020202020204" pitchFamily="34" charset="0"/>
              <a:buChar char="+"/>
              <a:defRPr>
                <a:solidFill>
                  <a:schemeClr val="tx1">
                    <a:lumMod val="85000"/>
                    <a:lumOff val="15000"/>
                  </a:schemeClr>
                </a:solidFill>
                <a:latin typeface="HelveticaNeueLT Pro 43 LtEx" panose="020B0503020202020204" pitchFamily="34" charset="0"/>
              </a:defRPr>
            </a:lvl2pPr>
            <a:lvl3pPr marL="1143000" indent="-228600">
              <a:buFont typeface="HelveticaNeue LT 43 LightEx" panose="020B0503020202020204" pitchFamily="34" charset="0"/>
              <a:buChar char="+"/>
              <a:defRPr>
                <a:solidFill>
                  <a:schemeClr val="tx1">
                    <a:lumMod val="85000"/>
                    <a:lumOff val="15000"/>
                  </a:schemeClr>
                </a:solidFill>
                <a:latin typeface="HelveticaNeueLT Pro 43 LtEx" panose="020B0503020202020204" pitchFamily="34" charset="0"/>
              </a:defRPr>
            </a:lvl3pPr>
            <a:lvl4pPr marL="1600200" indent="-228600">
              <a:buFont typeface="HelveticaNeue LT 43 LightEx" panose="020B0503020202020204" pitchFamily="34" charset="0"/>
              <a:buChar char="+"/>
              <a:defRPr>
                <a:solidFill>
                  <a:schemeClr val="tx1">
                    <a:lumMod val="85000"/>
                    <a:lumOff val="15000"/>
                  </a:schemeClr>
                </a:solidFill>
                <a:latin typeface="HelveticaNeueLT Pro 43 LtEx" panose="020B0503020202020204" pitchFamily="34" charset="0"/>
              </a:defRPr>
            </a:lvl4pPr>
            <a:lvl5pPr marL="2057400" indent="-228600">
              <a:buFont typeface="HelveticaNeue LT 43 LightEx" panose="020B0503020202020204" pitchFamily="34" charset="0"/>
              <a:buChar char="+"/>
              <a:defRPr>
                <a:solidFill>
                  <a:schemeClr val="tx1">
                    <a:lumMod val="85000"/>
                    <a:lumOff val="15000"/>
                  </a:schemeClr>
                </a:solidFill>
                <a:latin typeface="HelveticaNeueLT Pro 43 LtEx" panose="020B0503020202020204" pitchFamily="34" charset="0"/>
              </a:defRPr>
            </a:lvl5pPr>
          </a:lstStyle>
          <a:p>
            <a:pPr lvl="0"/>
            <a:r>
              <a:rPr lang="de-DE" noProof="0" dirty="0" smtClean="0"/>
              <a:t>Textmasterformat bearbeiten</a:t>
            </a:r>
          </a:p>
          <a:p>
            <a:pPr lvl="1"/>
            <a:r>
              <a:rPr lang="de-DE" noProof="0" dirty="0" smtClean="0"/>
              <a:t>Zweite Ebene</a:t>
            </a:r>
          </a:p>
          <a:p>
            <a:pPr lvl="2"/>
            <a:r>
              <a:rPr lang="de-DE" noProof="0" dirty="0" smtClean="0"/>
              <a:t>Dritte Ebene</a:t>
            </a:r>
          </a:p>
          <a:p>
            <a:pPr lvl="3"/>
            <a:r>
              <a:rPr lang="de-DE" noProof="0" dirty="0" smtClean="0"/>
              <a:t>Vierte Ebene</a:t>
            </a:r>
          </a:p>
          <a:p>
            <a:pPr lvl="4"/>
            <a:r>
              <a:rPr lang="de-DE" noProof="0" dirty="0" smtClean="0"/>
              <a:t>Fünfte Ebene</a:t>
            </a:r>
            <a:endParaRPr lang="de-DE" noProof="0" dirty="0"/>
          </a:p>
        </p:txBody>
      </p:sp>
      <p:pic>
        <p:nvPicPr>
          <p:cNvPr id="10" name="Grafik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67255" y="209886"/>
            <a:ext cx="1238517" cy="198000"/>
          </a:xfrm>
          <a:prstGeom prst="rect">
            <a:avLst/>
          </a:prstGeom>
        </p:spPr>
      </p:pic>
      <p:sp>
        <p:nvSpPr>
          <p:cNvPr id="15" name="Titelplatzhalter 1"/>
          <p:cNvSpPr>
            <a:spLocks noGrp="1"/>
          </p:cNvSpPr>
          <p:nvPr>
            <p:ph type="title"/>
          </p:nvPr>
        </p:nvSpPr>
        <p:spPr bwMode="auto">
          <a:xfrm>
            <a:off x="271463" y="172226"/>
            <a:ext cx="8586787" cy="55653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2400">
                <a:latin typeface="HelveticaNeueLT Pro 43 LtEx" panose="020B0503020202020204" pitchFamily="34" charset="0"/>
              </a:defRPr>
            </a:lvl1pPr>
          </a:lstStyle>
          <a:p>
            <a:pPr lvl="0"/>
            <a:r>
              <a:rPr lang="de-DE" noProof="0" dirty="0" smtClean="0"/>
              <a:t>Titelmasterformat durch Klicken bearbeiten</a:t>
            </a:r>
          </a:p>
        </p:txBody>
      </p:sp>
      <p:sp>
        <p:nvSpPr>
          <p:cNvPr id="11" name="Datumsplatzhalter 3"/>
          <p:cNvSpPr>
            <a:spLocks noGrp="1"/>
          </p:cNvSpPr>
          <p:nvPr>
            <p:ph type="dt" sz="half" idx="2"/>
          </p:nvPr>
        </p:nvSpPr>
        <p:spPr>
          <a:xfrm>
            <a:off x="193078" y="4867769"/>
            <a:ext cx="778522" cy="273844"/>
          </a:xfrm>
          <a:prstGeom prst="rect">
            <a:avLst/>
          </a:prstGeom>
        </p:spPr>
        <p:txBody>
          <a:bodyPr vert="horz" lIns="91440" tIns="45720" rIns="91440" bIns="45720" rtlCol="0" anchor="ctr"/>
          <a:lstStyle>
            <a:lvl1pPr algn="l" fontAlgn="auto">
              <a:spcBef>
                <a:spcPts val="0"/>
              </a:spcBef>
              <a:spcAft>
                <a:spcPts val="0"/>
              </a:spcAft>
              <a:defRPr lang="de-DE" sz="800" kern="1200">
                <a:solidFill>
                  <a:schemeClr val="tx1">
                    <a:lumMod val="85000"/>
                    <a:lumOff val="15000"/>
                  </a:schemeClr>
                </a:solidFill>
                <a:latin typeface="HelveticaNeueLT Pro 43 LtEx" panose="020B0503020202020204" pitchFamily="34" charset="0"/>
                <a:ea typeface="+mn-ea"/>
                <a:cs typeface="+mn-cs"/>
              </a:defRPr>
            </a:lvl1pPr>
          </a:lstStyle>
          <a:p>
            <a:pPr>
              <a:defRPr/>
            </a:pPr>
            <a:fld id="{252440D9-62A2-4A30-ABED-5C5AC67277F1}" type="datetime1">
              <a:rPr lang="de-DE" smtClean="0"/>
              <a:t>29.06.2018</a:t>
            </a:fld>
            <a:endParaRPr lang="de-DE" dirty="0"/>
          </a:p>
        </p:txBody>
      </p:sp>
      <p:sp>
        <p:nvSpPr>
          <p:cNvPr id="12" name="Foliennummernplatzhalter 5"/>
          <p:cNvSpPr>
            <a:spLocks noGrp="1"/>
          </p:cNvSpPr>
          <p:nvPr>
            <p:ph type="sldNum" sz="quarter" idx="4"/>
          </p:nvPr>
        </p:nvSpPr>
        <p:spPr>
          <a:xfrm>
            <a:off x="8244408" y="4867769"/>
            <a:ext cx="727272" cy="273844"/>
          </a:xfrm>
          <a:prstGeom prst="rect">
            <a:avLst/>
          </a:prstGeom>
        </p:spPr>
        <p:txBody>
          <a:bodyPr vert="horz" lIns="91440" tIns="45720" rIns="91440" bIns="45720" rtlCol="0" anchor="ctr"/>
          <a:lstStyle>
            <a:lvl1pPr marL="0" algn="r" defTabSz="914400" rtl="0" eaLnBrk="1" fontAlgn="auto" latinLnBrk="0" hangingPunct="1">
              <a:spcBef>
                <a:spcPts val="0"/>
              </a:spcBef>
              <a:spcAft>
                <a:spcPts val="0"/>
              </a:spcAft>
              <a:defRPr lang="de-DE" sz="800" kern="1200">
                <a:solidFill>
                  <a:schemeClr val="tx1">
                    <a:lumMod val="85000"/>
                    <a:lumOff val="15000"/>
                  </a:schemeClr>
                </a:solidFill>
                <a:latin typeface="HelveticaNeueLT Pro 43 LtEx" panose="020B0503020202020204" pitchFamily="34" charset="0"/>
                <a:ea typeface="+mn-ea"/>
                <a:cs typeface="+mn-cs"/>
              </a:defRPr>
            </a:lvl1pPr>
          </a:lstStyle>
          <a:p>
            <a:pPr>
              <a:defRPr/>
            </a:pPr>
            <a:fld id="{B415D8E2-2552-4EF4-85DF-EC14D16BCD7D}" type="slidenum">
              <a:rPr lang="de-DE" noProof="0" smtClean="0"/>
              <a:pPr>
                <a:defRPr/>
              </a:pPr>
              <a:t>‹Nr.›</a:t>
            </a:fld>
            <a:endParaRPr lang="de-DE" noProof="0" dirty="0"/>
          </a:p>
        </p:txBody>
      </p:sp>
      <p:sp>
        <p:nvSpPr>
          <p:cNvPr id="13" name="Fußzeilenplatzhalter 4"/>
          <p:cNvSpPr txBox="1">
            <a:spLocks noGrp="1"/>
          </p:cNvSpPr>
          <p:nvPr>
            <p:ph type="ftr" sz="quarter" idx="9"/>
          </p:nvPr>
        </p:nvSpPr>
        <p:spPr>
          <a:xfrm>
            <a:off x="1684530" y="4867769"/>
            <a:ext cx="5760652" cy="274712"/>
          </a:xfrm>
          <a:prstGeom prst="rect">
            <a:avLst/>
          </a:prstGeom>
        </p:spPr>
        <p:txBody>
          <a:bodyPr vert="horz" lIns="91440" tIns="45720" rIns="91440" bIns="45720" rtlCol="0" anchor="ctr"/>
          <a:lstStyle>
            <a:lvl1pPr algn="ctr">
              <a:defRPr lang="de-DE" sz="800" smtClean="0">
                <a:solidFill>
                  <a:schemeClr val="tx1">
                    <a:lumMod val="85000"/>
                    <a:lumOff val="15000"/>
                  </a:schemeClr>
                </a:solidFill>
                <a:latin typeface="HelveticaNeueLT Pro 43 LtEx" panose="020B0503020202020204" pitchFamily="34" charset="0"/>
              </a:defRPr>
            </a:lvl1pPr>
          </a:lstStyle>
          <a:p>
            <a:pPr fontAlgn="auto">
              <a:spcBef>
                <a:spcPts val="0"/>
              </a:spcBef>
              <a:spcAft>
                <a:spcPts val="0"/>
              </a:spcAft>
            </a:pPr>
            <a:endParaRPr lang="de-DE" dirty="0"/>
          </a:p>
        </p:txBody>
      </p:sp>
    </p:spTree>
    <p:extLst>
      <p:ext uri="{BB962C8B-B14F-4D97-AF65-F5344CB8AC3E}">
        <p14:creationId xmlns:p14="http://schemas.microsoft.com/office/powerpoint/2010/main" val="1971343399"/>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atin typeface="HelveticaNeue LT 23 UltLtEx" panose="020B0204020202020204" pitchFamily="34" charset="0"/>
              </a:defRPr>
            </a:lvl1pPr>
          </a:lstStyle>
          <a:p>
            <a:r>
              <a:rPr lang="de-DE" dirty="0" smtClean="0"/>
              <a:t>Titelmasterformat durch Klicken bearbeiten</a:t>
            </a:r>
            <a:endParaRPr lang="de-DE" dirty="0"/>
          </a:p>
        </p:txBody>
      </p:sp>
      <p:sp>
        <p:nvSpPr>
          <p:cNvPr id="7" name="Datumsplatzhalter 3"/>
          <p:cNvSpPr>
            <a:spLocks noGrp="1"/>
          </p:cNvSpPr>
          <p:nvPr>
            <p:ph type="dt" sz="half" idx="2"/>
          </p:nvPr>
        </p:nvSpPr>
        <p:spPr>
          <a:xfrm>
            <a:off x="193078" y="4869675"/>
            <a:ext cx="2133600" cy="273844"/>
          </a:xfrm>
          <a:prstGeom prst="rect">
            <a:avLst/>
          </a:prstGeom>
        </p:spPr>
        <p:txBody>
          <a:bodyPr vert="horz" lIns="91440" tIns="45720" rIns="91440" bIns="45720" rtlCol="0" anchor="ctr"/>
          <a:lstStyle>
            <a:lvl1pPr algn="l" fontAlgn="auto">
              <a:spcBef>
                <a:spcPts val="0"/>
              </a:spcBef>
              <a:spcAft>
                <a:spcPts val="0"/>
              </a:spcAft>
              <a:defRPr lang="de-DE" sz="800" kern="1200">
                <a:solidFill>
                  <a:schemeClr val="tx1">
                    <a:lumMod val="85000"/>
                    <a:lumOff val="15000"/>
                  </a:schemeClr>
                </a:solidFill>
                <a:latin typeface="HelveticaNeueLT Pro 43 LtEx" panose="020B0503020202020204" pitchFamily="34" charset="0"/>
                <a:ea typeface="+mn-ea"/>
                <a:cs typeface="+mn-cs"/>
              </a:defRPr>
            </a:lvl1pPr>
          </a:lstStyle>
          <a:p>
            <a:pPr>
              <a:defRPr/>
            </a:pPr>
            <a:fld id="{B4E00FC9-9467-4DE7-AEE7-28BB7F31CFC3}" type="datetime1">
              <a:rPr lang="de-DE" smtClean="0"/>
              <a:pPr>
                <a:defRPr/>
              </a:pPr>
              <a:t>29.06.2018</a:t>
            </a:fld>
            <a:endParaRPr lang="de-DE" dirty="0"/>
          </a:p>
        </p:txBody>
      </p:sp>
      <p:sp>
        <p:nvSpPr>
          <p:cNvPr id="8" name="Foliennummernplatzhalter 5"/>
          <p:cNvSpPr>
            <a:spLocks noGrp="1"/>
          </p:cNvSpPr>
          <p:nvPr>
            <p:ph type="sldNum" sz="quarter" idx="4"/>
          </p:nvPr>
        </p:nvSpPr>
        <p:spPr>
          <a:xfrm>
            <a:off x="6686872" y="4869657"/>
            <a:ext cx="2133600" cy="273844"/>
          </a:xfrm>
          <a:prstGeom prst="rect">
            <a:avLst/>
          </a:prstGeom>
        </p:spPr>
        <p:txBody>
          <a:bodyPr vert="horz" lIns="91440" tIns="45720" rIns="91440" bIns="45720" rtlCol="0" anchor="ctr"/>
          <a:lstStyle>
            <a:lvl1pPr marL="0" algn="r" defTabSz="914400" rtl="0" eaLnBrk="1" fontAlgn="auto" latinLnBrk="0" hangingPunct="1">
              <a:spcBef>
                <a:spcPts val="0"/>
              </a:spcBef>
              <a:spcAft>
                <a:spcPts val="0"/>
              </a:spcAft>
              <a:defRPr lang="de-DE" sz="800" kern="1200">
                <a:solidFill>
                  <a:schemeClr val="tx1">
                    <a:lumMod val="85000"/>
                    <a:lumOff val="15000"/>
                  </a:schemeClr>
                </a:solidFill>
                <a:latin typeface="HelveticaNeueLT Pro 43 LtEx" panose="020B0503020202020204" pitchFamily="34" charset="0"/>
                <a:ea typeface="+mn-ea"/>
                <a:cs typeface="+mn-cs"/>
              </a:defRPr>
            </a:lvl1pPr>
          </a:lstStyle>
          <a:p>
            <a:pPr>
              <a:defRPr/>
            </a:pPr>
            <a:fld id="{B415D8E2-2552-4EF4-85DF-EC14D16BCD7D}" type="slidenum">
              <a:rPr lang="de-DE" smtClean="0"/>
              <a:pPr>
                <a:defRPr/>
              </a:pPr>
              <a:t>‹Nr.›</a:t>
            </a:fld>
            <a:endParaRPr lang="de-DE" dirty="0"/>
          </a:p>
        </p:txBody>
      </p:sp>
    </p:spTree>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Datumsplatzhalter 3"/>
          <p:cNvSpPr>
            <a:spLocks noGrp="1"/>
          </p:cNvSpPr>
          <p:nvPr>
            <p:ph type="dt" sz="half" idx="2"/>
          </p:nvPr>
        </p:nvSpPr>
        <p:spPr>
          <a:xfrm>
            <a:off x="193078" y="4869675"/>
            <a:ext cx="2133600" cy="273844"/>
          </a:xfrm>
          <a:prstGeom prst="rect">
            <a:avLst/>
          </a:prstGeom>
        </p:spPr>
        <p:txBody>
          <a:bodyPr vert="horz" lIns="91440" tIns="45720" rIns="91440" bIns="45720" rtlCol="0" anchor="ctr"/>
          <a:lstStyle>
            <a:lvl1pPr algn="l" fontAlgn="auto">
              <a:spcBef>
                <a:spcPts val="0"/>
              </a:spcBef>
              <a:spcAft>
                <a:spcPts val="0"/>
              </a:spcAft>
              <a:defRPr lang="de-DE" sz="800" kern="1200">
                <a:solidFill>
                  <a:schemeClr val="tx1">
                    <a:lumMod val="85000"/>
                    <a:lumOff val="15000"/>
                  </a:schemeClr>
                </a:solidFill>
                <a:latin typeface="HelveticaNeueLT Pro 43 LtEx" panose="020B0503020202020204" pitchFamily="34" charset="0"/>
                <a:ea typeface="+mn-ea"/>
                <a:cs typeface="+mn-cs"/>
              </a:defRPr>
            </a:lvl1pPr>
          </a:lstStyle>
          <a:p>
            <a:pPr>
              <a:defRPr/>
            </a:pPr>
            <a:fld id="{2A9DED4A-E094-4F35-92C1-A002BF72E16E}" type="datetime1">
              <a:rPr lang="de-DE" smtClean="0"/>
              <a:pPr>
                <a:defRPr/>
              </a:pPr>
              <a:t>29.06.2018</a:t>
            </a:fld>
            <a:endParaRPr lang="de-DE" dirty="0"/>
          </a:p>
        </p:txBody>
      </p:sp>
      <p:sp>
        <p:nvSpPr>
          <p:cNvPr id="6" name="Foliennummernplatzhalter 5"/>
          <p:cNvSpPr>
            <a:spLocks noGrp="1"/>
          </p:cNvSpPr>
          <p:nvPr>
            <p:ph type="sldNum" sz="quarter" idx="4"/>
          </p:nvPr>
        </p:nvSpPr>
        <p:spPr>
          <a:xfrm>
            <a:off x="6686872" y="4869657"/>
            <a:ext cx="2133600" cy="273844"/>
          </a:xfrm>
          <a:prstGeom prst="rect">
            <a:avLst/>
          </a:prstGeom>
        </p:spPr>
        <p:txBody>
          <a:bodyPr vert="horz" lIns="91440" tIns="45720" rIns="91440" bIns="45720" rtlCol="0" anchor="ctr"/>
          <a:lstStyle>
            <a:lvl1pPr marL="0" algn="r" defTabSz="914400" rtl="0" eaLnBrk="1" fontAlgn="auto" latinLnBrk="0" hangingPunct="1">
              <a:spcBef>
                <a:spcPts val="0"/>
              </a:spcBef>
              <a:spcAft>
                <a:spcPts val="0"/>
              </a:spcAft>
              <a:defRPr lang="de-DE" sz="800" kern="1200">
                <a:solidFill>
                  <a:schemeClr val="tx1">
                    <a:lumMod val="85000"/>
                    <a:lumOff val="15000"/>
                  </a:schemeClr>
                </a:solidFill>
                <a:latin typeface="HelveticaNeueLT Pro 43 LtEx" panose="020B0503020202020204" pitchFamily="34" charset="0"/>
                <a:ea typeface="+mn-ea"/>
                <a:cs typeface="+mn-cs"/>
              </a:defRPr>
            </a:lvl1pPr>
          </a:lstStyle>
          <a:p>
            <a:pPr>
              <a:defRPr/>
            </a:pPr>
            <a:fld id="{B415D8E2-2552-4EF4-85DF-EC14D16BCD7D}" type="slidenum">
              <a:rPr lang="de-DE" smtClean="0"/>
              <a:pPr>
                <a:defRPr/>
              </a:pPr>
              <a:t>‹Nr.›</a:t>
            </a:fld>
            <a:endParaRPr lang="de-DE" dirty="0"/>
          </a:p>
        </p:txBody>
      </p:sp>
    </p:spTree>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Hintergrund 1">
    <p:spTree>
      <p:nvGrpSpPr>
        <p:cNvPr id="1" name=""/>
        <p:cNvGrpSpPr/>
        <p:nvPr/>
      </p:nvGrpSpPr>
      <p:grpSpPr>
        <a:xfrm>
          <a:off x="0" y="0"/>
          <a:ext cx="0" cy="0"/>
          <a:chOff x="0" y="0"/>
          <a:chExt cx="0" cy="0"/>
        </a:xfrm>
      </p:grpSpPr>
      <p:pic>
        <p:nvPicPr>
          <p:cNvPr id="4" name="Picture 2" descr="V:\MAR-Projekte\Anzeigenkampagne_2013\FINAL\Titel\Dagmar_Titel_breit.jpg"/>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9196527" cy="5143500"/>
          </a:xfrm>
          <a:prstGeom prst="rect">
            <a:avLst/>
          </a:prstGeom>
          <a:noFill/>
          <a:extLst>
            <a:ext uri="{909E8E84-426E-40DD-AFC4-6F175D3DCCD1}">
              <a14:hiddenFill xmlns:a14="http://schemas.microsoft.com/office/drawing/2010/main">
                <a:solidFill>
                  <a:srgbClr val="FFFFFF"/>
                </a:solidFill>
              </a14:hiddenFill>
            </a:ext>
          </a:extLst>
        </p:spPr>
      </p:pic>
      <p:sp>
        <p:nvSpPr>
          <p:cNvPr id="7" name="Inhaltsplatzhalter 4"/>
          <p:cNvSpPr>
            <a:spLocks noGrp="1"/>
          </p:cNvSpPr>
          <p:nvPr>
            <p:ph sz="quarter" idx="10" hasCustomPrompt="1"/>
          </p:nvPr>
        </p:nvSpPr>
        <p:spPr>
          <a:xfrm>
            <a:off x="444351" y="1275606"/>
            <a:ext cx="4815071" cy="1082408"/>
          </a:xfrm>
        </p:spPr>
        <p:txBody>
          <a:bodyPr/>
          <a:lstStyle>
            <a:lvl1pPr marL="0" indent="0">
              <a:buNone/>
              <a:defRPr sz="3600">
                <a:solidFill>
                  <a:srgbClr val="B80F2E"/>
                </a:solidFill>
                <a:latin typeface="HelveticaNeueLT Pro 43 LtEx" panose="020B0503020202020204" pitchFamily="34" charset="0"/>
              </a:defRPr>
            </a:lvl1pPr>
          </a:lstStyle>
          <a:p>
            <a:pPr lvl="0"/>
            <a:r>
              <a:rPr lang="de-DE" dirty="0" smtClean="0"/>
              <a:t>Überschrift</a:t>
            </a:r>
            <a:endParaRPr lang="de-DE" dirty="0"/>
          </a:p>
        </p:txBody>
      </p:sp>
      <p:sp>
        <p:nvSpPr>
          <p:cNvPr id="8" name="Inhaltsplatzhalter 4"/>
          <p:cNvSpPr>
            <a:spLocks noGrp="1"/>
          </p:cNvSpPr>
          <p:nvPr>
            <p:ph sz="quarter" idx="12" hasCustomPrompt="1"/>
          </p:nvPr>
        </p:nvSpPr>
        <p:spPr>
          <a:xfrm>
            <a:off x="444351" y="2364744"/>
            <a:ext cx="4815071" cy="495038"/>
          </a:xfrm>
        </p:spPr>
        <p:txBody>
          <a:bodyPr/>
          <a:lstStyle>
            <a:lvl1pPr marL="0" indent="0">
              <a:buNone/>
              <a:defRPr sz="2800">
                <a:solidFill>
                  <a:schemeClr val="bg1"/>
                </a:solidFill>
                <a:latin typeface="HelveticaNeueLT Pro 43 LtEx" panose="020B0503020202020204" pitchFamily="34" charset="0"/>
              </a:defRPr>
            </a:lvl1pPr>
          </a:lstStyle>
          <a:p>
            <a:pPr lvl="0"/>
            <a:r>
              <a:rPr lang="de-DE" dirty="0" smtClean="0"/>
              <a:t>Untertitel</a:t>
            </a:r>
            <a:endParaRPr lang="de-DE" dirty="0"/>
          </a:p>
        </p:txBody>
      </p:sp>
      <p:sp>
        <p:nvSpPr>
          <p:cNvPr id="5" name="Rechteck 4"/>
          <p:cNvSpPr/>
          <p:nvPr userDrawn="1"/>
        </p:nvSpPr>
        <p:spPr>
          <a:xfrm>
            <a:off x="-20320" y="4227934"/>
            <a:ext cx="1620000" cy="360000"/>
          </a:xfrm>
          <a:prstGeom prst="rect">
            <a:avLst/>
          </a:prstGeom>
          <a:solidFill>
            <a:srgbClr val="B80F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HelveticaNeueLT Pro 43 LtEx" panose="020B0503020202020204" pitchFamily="34" charset="0"/>
            </a:endParaRPr>
          </a:p>
        </p:txBody>
      </p:sp>
      <p:pic>
        <p:nvPicPr>
          <p:cNvPr id="6" name="Grafik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53537" y="4312465"/>
            <a:ext cx="1222119" cy="195379"/>
          </a:xfrm>
          <a:prstGeom prst="rect">
            <a:avLst/>
          </a:prstGeom>
        </p:spPr>
      </p:pic>
      <p:sp>
        <p:nvSpPr>
          <p:cNvPr id="9" name="Textfeld 8"/>
          <p:cNvSpPr txBox="1"/>
          <p:nvPr userDrawn="1"/>
        </p:nvSpPr>
        <p:spPr>
          <a:xfrm>
            <a:off x="156652" y="4643517"/>
            <a:ext cx="1604478" cy="276999"/>
          </a:xfrm>
          <a:prstGeom prst="rect">
            <a:avLst/>
          </a:prstGeom>
          <a:noFill/>
        </p:spPr>
        <p:txBody>
          <a:bodyPr wrap="none" rtlCol="0">
            <a:spAutoFit/>
          </a:bodyPr>
          <a:lstStyle/>
          <a:p>
            <a:r>
              <a:rPr lang="de-DE" sz="1200" dirty="0" smtClean="0">
                <a:solidFill>
                  <a:schemeClr val="bg1"/>
                </a:solidFill>
                <a:latin typeface="HelveticaNeueLT Pro 43 LtEx" panose="020B0503020202020204" pitchFamily="34" charset="0"/>
              </a:rPr>
              <a:t>www.nexus-ag.de</a:t>
            </a:r>
            <a:endParaRPr lang="de-DE" sz="1200" dirty="0">
              <a:solidFill>
                <a:schemeClr val="bg1"/>
              </a:solidFill>
              <a:latin typeface="HelveticaNeueLT Pro 43 LtEx" panose="020B0503020202020204" pitchFamily="34" charset="0"/>
            </a:endParaRPr>
          </a:p>
        </p:txBody>
      </p:sp>
    </p:spTree>
    <p:extLst>
      <p:ext uri="{BB962C8B-B14F-4D97-AF65-F5344CB8AC3E}">
        <p14:creationId xmlns:p14="http://schemas.microsoft.com/office/powerpoint/2010/main" val="4017397700"/>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Hintergrund 2">
    <p:spTree>
      <p:nvGrpSpPr>
        <p:cNvPr id="1" name=""/>
        <p:cNvGrpSpPr/>
        <p:nvPr/>
      </p:nvGrpSpPr>
      <p:grpSpPr>
        <a:xfrm>
          <a:off x="0" y="0"/>
          <a:ext cx="0" cy="0"/>
          <a:chOff x="0" y="0"/>
          <a:chExt cx="0" cy="0"/>
        </a:xfrm>
      </p:grpSpPr>
      <p:pic>
        <p:nvPicPr>
          <p:cNvPr id="3" name="Picture 2"/>
          <p:cNvPicPr>
            <a:picLocks noChangeAspect="1" noChangeArrowheads="1"/>
          </p:cNvPicPr>
          <p:nvPr userDrawn="1"/>
        </p:nvPicPr>
        <p:blipFill rotWithShape="1">
          <a:blip r:embed="rId2" cstate="print">
            <a:extLst>
              <a:ext uri="{28A0092B-C50C-407E-A947-70E740481C1C}">
                <a14:useLocalDpi xmlns:a14="http://schemas.microsoft.com/office/drawing/2010/main"/>
              </a:ext>
            </a:extLst>
          </a:blip>
          <a:srcRect r="-401"/>
          <a:stretch/>
        </p:blipFill>
        <p:spPr bwMode="auto">
          <a:xfrm>
            <a:off x="-4410" y="0"/>
            <a:ext cx="9180512" cy="5205278"/>
          </a:xfrm>
          <a:prstGeom prst="rect">
            <a:avLst/>
          </a:prstGeom>
          <a:noFill/>
          <a:extLst>
            <a:ext uri="{909E8E84-426E-40DD-AFC4-6F175D3DCCD1}">
              <a14:hiddenFill xmlns:a14="http://schemas.microsoft.com/office/drawing/2010/main">
                <a:solidFill>
                  <a:srgbClr val="FFFFFF"/>
                </a:solidFill>
              </a14:hiddenFill>
            </a:ext>
          </a:extLst>
        </p:spPr>
      </p:pic>
      <p:sp>
        <p:nvSpPr>
          <p:cNvPr id="7" name="Inhaltsplatzhalter 4"/>
          <p:cNvSpPr>
            <a:spLocks noGrp="1"/>
          </p:cNvSpPr>
          <p:nvPr>
            <p:ph sz="quarter" idx="10" hasCustomPrompt="1"/>
          </p:nvPr>
        </p:nvSpPr>
        <p:spPr>
          <a:xfrm>
            <a:off x="444351" y="1275606"/>
            <a:ext cx="4815071" cy="1082408"/>
          </a:xfrm>
        </p:spPr>
        <p:txBody>
          <a:bodyPr/>
          <a:lstStyle>
            <a:lvl1pPr marL="0" indent="0">
              <a:buNone/>
              <a:defRPr sz="3600">
                <a:solidFill>
                  <a:srgbClr val="B80F2E"/>
                </a:solidFill>
                <a:latin typeface="HelveticaNeueLT Pro 43 LtEx" panose="020B0503020202020204" pitchFamily="34" charset="0"/>
              </a:defRPr>
            </a:lvl1pPr>
          </a:lstStyle>
          <a:p>
            <a:pPr lvl="0"/>
            <a:r>
              <a:rPr lang="de-DE" dirty="0" smtClean="0"/>
              <a:t>Überschrift</a:t>
            </a:r>
            <a:endParaRPr lang="de-DE" dirty="0"/>
          </a:p>
        </p:txBody>
      </p:sp>
      <p:sp>
        <p:nvSpPr>
          <p:cNvPr id="8" name="Inhaltsplatzhalter 4"/>
          <p:cNvSpPr>
            <a:spLocks noGrp="1"/>
          </p:cNvSpPr>
          <p:nvPr>
            <p:ph sz="quarter" idx="12" hasCustomPrompt="1"/>
          </p:nvPr>
        </p:nvSpPr>
        <p:spPr>
          <a:xfrm>
            <a:off x="444351" y="2364744"/>
            <a:ext cx="4815071" cy="495038"/>
          </a:xfrm>
        </p:spPr>
        <p:txBody>
          <a:bodyPr/>
          <a:lstStyle>
            <a:lvl1pPr marL="0" indent="0">
              <a:buNone/>
              <a:defRPr sz="2800">
                <a:solidFill>
                  <a:schemeClr val="bg1"/>
                </a:solidFill>
                <a:latin typeface="HelveticaNeueLT Pro 43 LtEx" panose="020B0503020202020204" pitchFamily="34" charset="0"/>
              </a:defRPr>
            </a:lvl1pPr>
          </a:lstStyle>
          <a:p>
            <a:pPr lvl="0"/>
            <a:r>
              <a:rPr lang="de-DE" dirty="0" smtClean="0"/>
              <a:t>Untertitel</a:t>
            </a:r>
            <a:endParaRPr lang="de-DE" dirty="0"/>
          </a:p>
        </p:txBody>
      </p:sp>
      <p:sp>
        <p:nvSpPr>
          <p:cNvPr id="5" name="Rechteck 4"/>
          <p:cNvSpPr/>
          <p:nvPr userDrawn="1"/>
        </p:nvSpPr>
        <p:spPr>
          <a:xfrm>
            <a:off x="-20320" y="4227934"/>
            <a:ext cx="1620000" cy="360000"/>
          </a:xfrm>
          <a:prstGeom prst="rect">
            <a:avLst/>
          </a:prstGeom>
          <a:solidFill>
            <a:srgbClr val="B80F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HelveticaNeueLT Pro 43 LtEx" panose="020B0503020202020204" pitchFamily="34" charset="0"/>
            </a:endParaRPr>
          </a:p>
        </p:txBody>
      </p:sp>
      <p:pic>
        <p:nvPicPr>
          <p:cNvPr id="6" name="Grafik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53537" y="4312465"/>
            <a:ext cx="1222119" cy="195379"/>
          </a:xfrm>
          <a:prstGeom prst="rect">
            <a:avLst/>
          </a:prstGeom>
        </p:spPr>
      </p:pic>
      <p:sp>
        <p:nvSpPr>
          <p:cNvPr id="9" name="Textfeld 8"/>
          <p:cNvSpPr txBox="1"/>
          <p:nvPr userDrawn="1"/>
        </p:nvSpPr>
        <p:spPr>
          <a:xfrm>
            <a:off x="156652" y="4643517"/>
            <a:ext cx="1604478" cy="276999"/>
          </a:xfrm>
          <a:prstGeom prst="rect">
            <a:avLst/>
          </a:prstGeom>
          <a:noFill/>
        </p:spPr>
        <p:txBody>
          <a:bodyPr wrap="none" rtlCol="0">
            <a:spAutoFit/>
          </a:bodyPr>
          <a:lstStyle/>
          <a:p>
            <a:r>
              <a:rPr lang="de-DE" sz="1200" dirty="0" smtClean="0">
                <a:solidFill>
                  <a:schemeClr val="bg1"/>
                </a:solidFill>
                <a:latin typeface="HelveticaNeueLT Pro 43 LtEx" panose="020B0503020202020204" pitchFamily="34" charset="0"/>
              </a:rPr>
              <a:t>www.nexus-ag.de</a:t>
            </a:r>
            <a:endParaRPr lang="de-DE" sz="1200" dirty="0">
              <a:solidFill>
                <a:schemeClr val="bg1"/>
              </a:solidFill>
              <a:latin typeface="HelveticaNeueLT Pro 43 LtEx" panose="020B0503020202020204" pitchFamily="34" charset="0"/>
            </a:endParaRPr>
          </a:p>
        </p:txBody>
      </p:sp>
    </p:spTree>
    <p:extLst>
      <p:ext uri="{BB962C8B-B14F-4D97-AF65-F5344CB8AC3E}">
        <p14:creationId xmlns:p14="http://schemas.microsoft.com/office/powerpoint/2010/main" val="1328321812"/>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Hintergrund 3">
    <p:spTree>
      <p:nvGrpSpPr>
        <p:cNvPr id="1" name=""/>
        <p:cNvGrpSpPr/>
        <p:nvPr/>
      </p:nvGrpSpPr>
      <p:grpSpPr>
        <a:xfrm>
          <a:off x="0" y="0"/>
          <a:ext cx="0" cy="0"/>
          <a:chOff x="0" y="0"/>
          <a:chExt cx="0" cy="0"/>
        </a:xfrm>
      </p:grpSpPr>
      <p:pic>
        <p:nvPicPr>
          <p:cNvPr id="3" name="Picture 3"/>
          <p:cNvPicPr>
            <a:picLocks noChangeAspect="1" noChangeArrowheads="1"/>
          </p:cNvPicPr>
          <p:nvPr userDrawn="1"/>
        </p:nvPicPr>
        <p:blipFill rotWithShape="1">
          <a:blip r:embed="rId2" cstate="print">
            <a:extLst>
              <a:ext uri="{28A0092B-C50C-407E-A947-70E740481C1C}">
                <a14:useLocalDpi xmlns:a14="http://schemas.microsoft.com/office/drawing/2010/main"/>
              </a:ext>
            </a:extLst>
          </a:blip>
          <a:srcRect/>
          <a:stretch/>
        </p:blipFill>
        <p:spPr bwMode="auto">
          <a:xfrm>
            <a:off x="-24012" y="-92546"/>
            <a:ext cx="9204523" cy="5256584"/>
          </a:xfrm>
          <a:prstGeom prst="rect">
            <a:avLst/>
          </a:prstGeom>
          <a:noFill/>
          <a:extLst>
            <a:ext uri="{909E8E84-426E-40DD-AFC4-6F175D3DCCD1}">
              <a14:hiddenFill xmlns:a14="http://schemas.microsoft.com/office/drawing/2010/main">
                <a:solidFill>
                  <a:srgbClr val="FFFFFF"/>
                </a:solidFill>
              </a14:hiddenFill>
            </a:ext>
          </a:extLst>
        </p:spPr>
      </p:pic>
      <p:sp>
        <p:nvSpPr>
          <p:cNvPr id="5" name="Inhaltsplatzhalter 4"/>
          <p:cNvSpPr>
            <a:spLocks noGrp="1"/>
          </p:cNvSpPr>
          <p:nvPr>
            <p:ph sz="quarter" idx="10" hasCustomPrompt="1"/>
          </p:nvPr>
        </p:nvSpPr>
        <p:spPr>
          <a:xfrm>
            <a:off x="444351" y="1275606"/>
            <a:ext cx="4487689" cy="1082408"/>
          </a:xfrm>
        </p:spPr>
        <p:txBody>
          <a:bodyPr/>
          <a:lstStyle>
            <a:lvl1pPr marL="0" indent="0">
              <a:buNone/>
              <a:defRPr sz="3600">
                <a:solidFill>
                  <a:srgbClr val="B80F2E"/>
                </a:solidFill>
                <a:latin typeface="HelveticaNeueLT Pro 43 LtEx" panose="020B0503020202020204" pitchFamily="34" charset="0"/>
              </a:defRPr>
            </a:lvl1pPr>
          </a:lstStyle>
          <a:p>
            <a:pPr lvl="0"/>
            <a:r>
              <a:rPr lang="de-DE" dirty="0" smtClean="0"/>
              <a:t>Überschrift</a:t>
            </a:r>
            <a:endParaRPr lang="de-DE" dirty="0"/>
          </a:p>
        </p:txBody>
      </p:sp>
      <p:sp>
        <p:nvSpPr>
          <p:cNvPr id="6" name="Inhaltsplatzhalter 4"/>
          <p:cNvSpPr>
            <a:spLocks noGrp="1"/>
          </p:cNvSpPr>
          <p:nvPr>
            <p:ph sz="quarter" idx="12" hasCustomPrompt="1"/>
          </p:nvPr>
        </p:nvSpPr>
        <p:spPr>
          <a:xfrm>
            <a:off x="444351" y="2364744"/>
            <a:ext cx="4487689" cy="495038"/>
          </a:xfrm>
        </p:spPr>
        <p:txBody>
          <a:bodyPr/>
          <a:lstStyle>
            <a:lvl1pPr marL="0" indent="0">
              <a:buNone/>
              <a:defRPr sz="2800">
                <a:solidFill>
                  <a:schemeClr val="bg1"/>
                </a:solidFill>
                <a:latin typeface="HelveticaNeueLT Pro 43 LtEx" panose="020B0503020202020204" pitchFamily="34" charset="0"/>
              </a:defRPr>
            </a:lvl1pPr>
          </a:lstStyle>
          <a:p>
            <a:pPr lvl="0"/>
            <a:r>
              <a:rPr lang="de-DE" dirty="0" smtClean="0"/>
              <a:t>Untertitel</a:t>
            </a:r>
            <a:endParaRPr lang="de-DE" dirty="0"/>
          </a:p>
        </p:txBody>
      </p:sp>
      <p:sp>
        <p:nvSpPr>
          <p:cNvPr id="7" name="Rechteck 6"/>
          <p:cNvSpPr/>
          <p:nvPr userDrawn="1"/>
        </p:nvSpPr>
        <p:spPr>
          <a:xfrm>
            <a:off x="-20320" y="4227934"/>
            <a:ext cx="1620000" cy="360000"/>
          </a:xfrm>
          <a:prstGeom prst="rect">
            <a:avLst/>
          </a:prstGeom>
          <a:solidFill>
            <a:srgbClr val="B80F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HelveticaNeueLT Pro 43 LtEx" panose="020B0503020202020204" pitchFamily="34" charset="0"/>
            </a:endParaRPr>
          </a:p>
        </p:txBody>
      </p:sp>
      <p:pic>
        <p:nvPicPr>
          <p:cNvPr id="8" name="Grafik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53537" y="4312465"/>
            <a:ext cx="1222119" cy="195379"/>
          </a:xfrm>
          <a:prstGeom prst="rect">
            <a:avLst/>
          </a:prstGeom>
        </p:spPr>
      </p:pic>
      <p:sp>
        <p:nvSpPr>
          <p:cNvPr id="9" name="Textfeld 8"/>
          <p:cNvSpPr txBox="1"/>
          <p:nvPr userDrawn="1"/>
        </p:nvSpPr>
        <p:spPr>
          <a:xfrm>
            <a:off x="156652" y="4643517"/>
            <a:ext cx="1604478" cy="276999"/>
          </a:xfrm>
          <a:prstGeom prst="rect">
            <a:avLst/>
          </a:prstGeom>
          <a:noFill/>
        </p:spPr>
        <p:txBody>
          <a:bodyPr wrap="none" rtlCol="0">
            <a:spAutoFit/>
          </a:bodyPr>
          <a:lstStyle/>
          <a:p>
            <a:r>
              <a:rPr lang="de-DE" sz="1200" dirty="0" smtClean="0">
                <a:solidFill>
                  <a:schemeClr val="bg1"/>
                </a:solidFill>
                <a:latin typeface="HelveticaNeueLT Pro 43 LtEx" panose="020B0503020202020204" pitchFamily="34" charset="0"/>
              </a:rPr>
              <a:t>www.nexus-ag.de</a:t>
            </a:r>
            <a:endParaRPr lang="de-DE" sz="1200" dirty="0">
              <a:solidFill>
                <a:schemeClr val="bg1"/>
              </a:solidFill>
              <a:latin typeface="HelveticaNeueLT Pro 43 LtEx" panose="020B0503020202020204" pitchFamily="34" charset="0"/>
            </a:endParaRPr>
          </a:p>
        </p:txBody>
      </p:sp>
    </p:spTree>
    <p:extLst>
      <p:ext uri="{BB962C8B-B14F-4D97-AF65-F5344CB8AC3E}">
        <p14:creationId xmlns:p14="http://schemas.microsoft.com/office/powerpoint/2010/main" val="19312391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Hintergrund 4">
    <p:spTree>
      <p:nvGrpSpPr>
        <p:cNvPr id="1" name=""/>
        <p:cNvGrpSpPr/>
        <p:nvPr/>
      </p:nvGrpSpPr>
      <p:grpSpPr>
        <a:xfrm>
          <a:off x="0" y="0"/>
          <a:ext cx="0" cy="0"/>
          <a:chOff x="0" y="0"/>
          <a:chExt cx="0" cy="0"/>
        </a:xfrm>
      </p:grpSpPr>
      <p:pic>
        <p:nvPicPr>
          <p:cNvPr id="3" name="Picture 2"/>
          <p:cNvPicPr>
            <a:picLocks noChangeAspect="1" noChangeArrowheads="1"/>
          </p:cNvPicPr>
          <p:nvPr userDrawn="1"/>
        </p:nvPicPr>
        <p:blipFill rotWithShape="1">
          <a:blip r:embed="rId2" cstate="print">
            <a:extLst>
              <a:ext uri="{28A0092B-C50C-407E-A947-70E740481C1C}">
                <a14:useLocalDpi xmlns:a14="http://schemas.microsoft.com/office/drawing/2010/main"/>
              </a:ext>
            </a:extLst>
          </a:blip>
          <a:srcRect/>
          <a:stretch/>
        </p:blipFill>
        <p:spPr bwMode="auto">
          <a:xfrm>
            <a:off x="-36512" y="-164554"/>
            <a:ext cx="9180512" cy="5349870"/>
          </a:xfrm>
          <a:prstGeom prst="rect">
            <a:avLst/>
          </a:prstGeom>
          <a:noFill/>
          <a:extLst>
            <a:ext uri="{909E8E84-426E-40DD-AFC4-6F175D3DCCD1}">
              <a14:hiddenFill xmlns:a14="http://schemas.microsoft.com/office/drawing/2010/main">
                <a:solidFill>
                  <a:srgbClr val="FFFFFF"/>
                </a:solidFill>
              </a14:hiddenFill>
            </a:ext>
          </a:extLst>
        </p:spPr>
      </p:pic>
      <p:sp>
        <p:nvSpPr>
          <p:cNvPr id="5" name="Inhaltsplatzhalter 4"/>
          <p:cNvSpPr>
            <a:spLocks noGrp="1"/>
          </p:cNvSpPr>
          <p:nvPr>
            <p:ph sz="quarter" idx="10" hasCustomPrompt="1"/>
          </p:nvPr>
        </p:nvSpPr>
        <p:spPr>
          <a:xfrm>
            <a:off x="444351" y="1275606"/>
            <a:ext cx="4815071" cy="1082408"/>
          </a:xfrm>
        </p:spPr>
        <p:txBody>
          <a:bodyPr/>
          <a:lstStyle>
            <a:lvl1pPr marL="0" indent="0">
              <a:buNone/>
              <a:defRPr sz="3600">
                <a:solidFill>
                  <a:srgbClr val="B80F2E"/>
                </a:solidFill>
                <a:latin typeface="HelveticaNeueLT Pro 43 LtEx" panose="020B0503020202020204" pitchFamily="34" charset="0"/>
              </a:defRPr>
            </a:lvl1pPr>
          </a:lstStyle>
          <a:p>
            <a:pPr lvl="0"/>
            <a:r>
              <a:rPr lang="de-DE" dirty="0" smtClean="0"/>
              <a:t>Überschrift</a:t>
            </a:r>
            <a:endParaRPr lang="de-DE" dirty="0"/>
          </a:p>
        </p:txBody>
      </p:sp>
      <p:sp>
        <p:nvSpPr>
          <p:cNvPr id="6" name="Inhaltsplatzhalter 4"/>
          <p:cNvSpPr>
            <a:spLocks noGrp="1"/>
          </p:cNvSpPr>
          <p:nvPr>
            <p:ph sz="quarter" idx="12" hasCustomPrompt="1"/>
          </p:nvPr>
        </p:nvSpPr>
        <p:spPr>
          <a:xfrm>
            <a:off x="444351" y="2364744"/>
            <a:ext cx="4815071" cy="495038"/>
          </a:xfrm>
        </p:spPr>
        <p:txBody>
          <a:bodyPr/>
          <a:lstStyle>
            <a:lvl1pPr marL="0" indent="0">
              <a:buNone/>
              <a:defRPr sz="2800">
                <a:solidFill>
                  <a:schemeClr val="bg1"/>
                </a:solidFill>
                <a:latin typeface="HelveticaNeueLT Pro 43 LtEx" panose="020B0503020202020204" pitchFamily="34" charset="0"/>
              </a:defRPr>
            </a:lvl1pPr>
          </a:lstStyle>
          <a:p>
            <a:pPr lvl="0"/>
            <a:r>
              <a:rPr lang="de-DE" dirty="0" smtClean="0"/>
              <a:t>Untertitel</a:t>
            </a:r>
            <a:endParaRPr lang="de-DE" dirty="0"/>
          </a:p>
        </p:txBody>
      </p:sp>
      <p:sp>
        <p:nvSpPr>
          <p:cNvPr id="7" name="Rechteck 6"/>
          <p:cNvSpPr/>
          <p:nvPr userDrawn="1"/>
        </p:nvSpPr>
        <p:spPr>
          <a:xfrm>
            <a:off x="-36512" y="4227934"/>
            <a:ext cx="1636192" cy="360000"/>
          </a:xfrm>
          <a:prstGeom prst="rect">
            <a:avLst/>
          </a:prstGeom>
          <a:solidFill>
            <a:srgbClr val="B80F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HelveticaNeueLT Pro 43 LtEx" panose="020B0503020202020204" pitchFamily="34" charset="0"/>
            </a:endParaRPr>
          </a:p>
        </p:txBody>
      </p:sp>
      <p:pic>
        <p:nvPicPr>
          <p:cNvPr id="8" name="Grafik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53537" y="4312465"/>
            <a:ext cx="1222119" cy="195379"/>
          </a:xfrm>
          <a:prstGeom prst="rect">
            <a:avLst/>
          </a:prstGeom>
        </p:spPr>
      </p:pic>
      <p:sp>
        <p:nvSpPr>
          <p:cNvPr id="9" name="Textfeld 8"/>
          <p:cNvSpPr txBox="1"/>
          <p:nvPr userDrawn="1"/>
        </p:nvSpPr>
        <p:spPr>
          <a:xfrm>
            <a:off x="156652" y="4643517"/>
            <a:ext cx="1604478" cy="276999"/>
          </a:xfrm>
          <a:prstGeom prst="rect">
            <a:avLst/>
          </a:prstGeom>
          <a:noFill/>
        </p:spPr>
        <p:txBody>
          <a:bodyPr wrap="none" rtlCol="0">
            <a:spAutoFit/>
          </a:bodyPr>
          <a:lstStyle/>
          <a:p>
            <a:r>
              <a:rPr lang="de-DE" sz="1200" dirty="0" smtClean="0">
                <a:solidFill>
                  <a:schemeClr val="bg1"/>
                </a:solidFill>
                <a:latin typeface="HelveticaNeueLT Pro 43 LtEx" panose="020B0503020202020204" pitchFamily="34" charset="0"/>
              </a:rPr>
              <a:t>www.nexus-ag.de</a:t>
            </a:r>
            <a:endParaRPr lang="de-DE" sz="1200" dirty="0">
              <a:solidFill>
                <a:schemeClr val="bg1"/>
              </a:solidFill>
              <a:latin typeface="HelveticaNeueLT Pro 43 LtEx" panose="020B0503020202020204" pitchFamily="34" charset="0"/>
            </a:endParaRPr>
          </a:p>
        </p:txBody>
      </p:sp>
    </p:spTree>
    <p:extLst>
      <p:ext uri="{BB962C8B-B14F-4D97-AF65-F5344CB8AC3E}">
        <p14:creationId xmlns:p14="http://schemas.microsoft.com/office/powerpoint/2010/main" val="1247366771"/>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Hintergrund 5">
    <p:spTree>
      <p:nvGrpSpPr>
        <p:cNvPr id="1" name=""/>
        <p:cNvGrpSpPr/>
        <p:nvPr/>
      </p:nvGrpSpPr>
      <p:grpSpPr>
        <a:xfrm>
          <a:off x="0" y="0"/>
          <a:ext cx="0" cy="0"/>
          <a:chOff x="0" y="0"/>
          <a:chExt cx="0" cy="0"/>
        </a:xfrm>
      </p:grpSpPr>
      <p:pic>
        <p:nvPicPr>
          <p:cNvPr id="2" name="Grafik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3064" y="0"/>
            <a:ext cx="9136979" cy="5143500"/>
          </a:xfrm>
          <a:prstGeom prst="rect">
            <a:avLst/>
          </a:prstGeom>
        </p:spPr>
      </p:pic>
      <p:sp>
        <p:nvSpPr>
          <p:cNvPr id="5" name="Inhaltsplatzhalter 4"/>
          <p:cNvSpPr>
            <a:spLocks noGrp="1"/>
          </p:cNvSpPr>
          <p:nvPr>
            <p:ph sz="quarter" idx="10" hasCustomPrompt="1"/>
          </p:nvPr>
        </p:nvSpPr>
        <p:spPr>
          <a:xfrm>
            <a:off x="444351" y="1275606"/>
            <a:ext cx="4815071" cy="1082408"/>
          </a:xfrm>
        </p:spPr>
        <p:txBody>
          <a:bodyPr/>
          <a:lstStyle>
            <a:lvl1pPr marL="0" indent="0">
              <a:buNone/>
              <a:defRPr sz="3600">
                <a:solidFill>
                  <a:srgbClr val="B80F2E"/>
                </a:solidFill>
                <a:latin typeface="HelveticaNeueLT Pro 43 LtEx" panose="020B0503020202020204" pitchFamily="34" charset="0"/>
              </a:defRPr>
            </a:lvl1pPr>
          </a:lstStyle>
          <a:p>
            <a:pPr lvl="0"/>
            <a:r>
              <a:rPr lang="de-DE" dirty="0" smtClean="0"/>
              <a:t>Überschrift</a:t>
            </a:r>
            <a:endParaRPr lang="de-DE" dirty="0"/>
          </a:p>
        </p:txBody>
      </p:sp>
      <p:sp>
        <p:nvSpPr>
          <p:cNvPr id="6" name="Inhaltsplatzhalter 4"/>
          <p:cNvSpPr>
            <a:spLocks noGrp="1"/>
          </p:cNvSpPr>
          <p:nvPr>
            <p:ph sz="quarter" idx="12" hasCustomPrompt="1"/>
          </p:nvPr>
        </p:nvSpPr>
        <p:spPr>
          <a:xfrm>
            <a:off x="444351" y="2364744"/>
            <a:ext cx="4815071" cy="495038"/>
          </a:xfrm>
        </p:spPr>
        <p:txBody>
          <a:bodyPr/>
          <a:lstStyle>
            <a:lvl1pPr marL="0" indent="0">
              <a:buNone/>
              <a:defRPr sz="2800">
                <a:solidFill>
                  <a:schemeClr val="bg1"/>
                </a:solidFill>
                <a:latin typeface="HelveticaNeueLT Pro 43 LtEx" panose="020B0503020202020204" pitchFamily="34" charset="0"/>
              </a:defRPr>
            </a:lvl1pPr>
          </a:lstStyle>
          <a:p>
            <a:pPr lvl="0"/>
            <a:r>
              <a:rPr lang="de-DE" dirty="0" smtClean="0"/>
              <a:t>Untertitel</a:t>
            </a:r>
            <a:endParaRPr lang="de-DE" dirty="0"/>
          </a:p>
        </p:txBody>
      </p:sp>
      <p:sp>
        <p:nvSpPr>
          <p:cNvPr id="7" name="Rechteck 6"/>
          <p:cNvSpPr/>
          <p:nvPr userDrawn="1"/>
        </p:nvSpPr>
        <p:spPr>
          <a:xfrm>
            <a:off x="-20320" y="4227934"/>
            <a:ext cx="1620000" cy="360000"/>
          </a:xfrm>
          <a:prstGeom prst="rect">
            <a:avLst/>
          </a:prstGeom>
          <a:solidFill>
            <a:srgbClr val="B80F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HelveticaNeueLT Pro 43 LtEx" panose="020B0503020202020204" pitchFamily="34" charset="0"/>
            </a:endParaRPr>
          </a:p>
        </p:txBody>
      </p:sp>
      <p:pic>
        <p:nvPicPr>
          <p:cNvPr id="8" name="Grafik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53537" y="4312465"/>
            <a:ext cx="1222119" cy="195379"/>
          </a:xfrm>
          <a:prstGeom prst="rect">
            <a:avLst/>
          </a:prstGeom>
        </p:spPr>
      </p:pic>
      <p:sp>
        <p:nvSpPr>
          <p:cNvPr id="9" name="Textfeld 8"/>
          <p:cNvSpPr txBox="1"/>
          <p:nvPr userDrawn="1"/>
        </p:nvSpPr>
        <p:spPr>
          <a:xfrm>
            <a:off x="156652" y="4643517"/>
            <a:ext cx="1604478" cy="276999"/>
          </a:xfrm>
          <a:prstGeom prst="rect">
            <a:avLst/>
          </a:prstGeom>
          <a:noFill/>
        </p:spPr>
        <p:txBody>
          <a:bodyPr wrap="none" rtlCol="0">
            <a:spAutoFit/>
          </a:bodyPr>
          <a:lstStyle/>
          <a:p>
            <a:r>
              <a:rPr lang="de-DE" sz="1200" dirty="0" smtClean="0">
                <a:solidFill>
                  <a:schemeClr val="bg1"/>
                </a:solidFill>
                <a:latin typeface="HelveticaNeueLT Pro 43 LtEx" panose="020B0503020202020204" pitchFamily="34" charset="0"/>
              </a:rPr>
              <a:t>www.nexus-ag.de</a:t>
            </a:r>
            <a:endParaRPr lang="de-DE" sz="1200" dirty="0">
              <a:solidFill>
                <a:schemeClr val="bg1"/>
              </a:solidFill>
              <a:latin typeface="HelveticaNeueLT Pro 43 LtEx" panose="020B0503020202020204" pitchFamily="34" charset="0"/>
            </a:endParaRPr>
          </a:p>
        </p:txBody>
      </p:sp>
    </p:spTree>
    <p:extLst>
      <p:ext uri="{BB962C8B-B14F-4D97-AF65-F5344CB8AC3E}">
        <p14:creationId xmlns:p14="http://schemas.microsoft.com/office/powerpoint/2010/main" val="3767755762"/>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3_Zwei Inhalte">
    <p:spTree>
      <p:nvGrpSpPr>
        <p:cNvPr id="1" name=""/>
        <p:cNvGrpSpPr/>
        <p:nvPr/>
      </p:nvGrpSpPr>
      <p:grpSpPr>
        <a:xfrm>
          <a:off x="0" y="0"/>
          <a:ext cx="0" cy="0"/>
          <a:chOff x="0" y="0"/>
          <a:chExt cx="0" cy="0"/>
        </a:xfrm>
      </p:grpSpPr>
      <p:sp>
        <p:nvSpPr>
          <p:cNvPr id="10" name="Datumsplatzhalter 3"/>
          <p:cNvSpPr>
            <a:spLocks noGrp="1"/>
          </p:cNvSpPr>
          <p:nvPr>
            <p:ph type="dt" sz="half" idx="13"/>
          </p:nvPr>
        </p:nvSpPr>
        <p:spPr>
          <a:xfrm>
            <a:off x="193078" y="4869675"/>
            <a:ext cx="2133600" cy="273844"/>
          </a:xfrm>
          <a:prstGeom prst="rect">
            <a:avLst/>
          </a:prstGeom>
        </p:spPr>
        <p:txBody>
          <a:bodyPr vert="horz" lIns="91440" tIns="45720" rIns="91440" bIns="45720" rtlCol="0" anchor="ctr"/>
          <a:lstStyle>
            <a:lvl1pPr algn="l" fontAlgn="auto">
              <a:spcBef>
                <a:spcPts val="0"/>
              </a:spcBef>
              <a:spcAft>
                <a:spcPts val="0"/>
              </a:spcAft>
              <a:defRPr lang="de-DE" sz="800" kern="1200">
                <a:solidFill>
                  <a:schemeClr val="bg1">
                    <a:lumMod val="50000"/>
                  </a:schemeClr>
                </a:solidFill>
                <a:latin typeface="HelveticaNeueLT Pro 43 LtEx" panose="020B0503020202020204" pitchFamily="34" charset="0"/>
                <a:ea typeface="+mn-ea"/>
                <a:cs typeface="+mn-cs"/>
              </a:defRPr>
            </a:lvl1pPr>
          </a:lstStyle>
          <a:p>
            <a:pPr>
              <a:defRPr/>
            </a:pPr>
            <a:fld id="{C7EF472F-1B2E-455D-BF11-8C80E0EE9F0E}" type="datetime1">
              <a:rPr lang="de-DE" smtClean="0"/>
              <a:pPr>
                <a:defRPr/>
              </a:pPr>
              <a:t>29.06.2018</a:t>
            </a:fld>
            <a:endParaRPr lang="de-DE" dirty="0"/>
          </a:p>
        </p:txBody>
      </p:sp>
      <p:sp>
        <p:nvSpPr>
          <p:cNvPr id="11" name="Foliennummernplatzhalter 5"/>
          <p:cNvSpPr>
            <a:spLocks noGrp="1"/>
          </p:cNvSpPr>
          <p:nvPr>
            <p:ph type="sldNum" sz="quarter" idx="4"/>
          </p:nvPr>
        </p:nvSpPr>
        <p:spPr>
          <a:xfrm>
            <a:off x="6686872" y="4869657"/>
            <a:ext cx="2133600" cy="273844"/>
          </a:xfrm>
          <a:prstGeom prst="rect">
            <a:avLst/>
          </a:prstGeom>
        </p:spPr>
        <p:txBody>
          <a:bodyPr vert="horz" lIns="91440" tIns="45720" rIns="91440" bIns="45720" rtlCol="0" anchor="ctr"/>
          <a:lstStyle>
            <a:lvl1pPr marL="0" algn="r" defTabSz="914400" rtl="0" eaLnBrk="1" fontAlgn="auto" latinLnBrk="0" hangingPunct="1">
              <a:spcBef>
                <a:spcPts val="0"/>
              </a:spcBef>
              <a:spcAft>
                <a:spcPts val="0"/>
              </a:spcAft>
              <a:defRPr lang="de-DE" sz="800" kern="1200">
                <a:solidFill>
                  <a:schemeClr val="bg1">
                    <a:lumMod val="50000"/>
                  </a:schemeClr>
                </a:solidFill>
                <a:latin typeface="HelveticaNeueLT Pro 43 LtEx" panose="020B0503020202020204" pitchFamily="34" charset="0"/>
                <a:ea typeface="+mn-ea"/>
                <a:cs typeface="+mn-cs"/>
              </a:defRPr>
            </a:lvl1pPr>
          </a:lstStyle>
          <a:p>
            <a:pPr>
              <a:defRPr/>
            </a:pPr>
            <a:fld id="{B415D8E2-2552-4EF4-85DF-EC14D16BCD7D}" type="slidenum">
              <a:rPr lang="de-DE" smtClean="0"/>
              <a:pPr>
                <a:defRPr/>
              </a:pPr>
              <a:t>‹Nr.›</a:t>
            </a:fld>
            <a:endParaRPr lang="de-DE" dirty="0"/>
          </a:p>
        </p:txBody>
      </p:sp>
    </p:spTree>
    <p:extLst>
      <p:ext uri="{BB962C8B-B14F-4D97-AF65-F5344CB8AC3E}">
        <p14:creationId xmlns:p14="http://schemas.microsoft.com/office/powerpoint/2010/main" val="2601849915"/>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4_Zwei Inhalte">
    <p:spTree>
      <p:nvGrpSpPr>
        <p:cNvPr id="1" name=""/>
        <p:cNvGrpSpPr/>
        <p:nvPr/>
      </p:nvGrpSpPr>
      <p:grpSpPr>
        <a:xfrm>
          <a:off x="0" y="0"/>
          <a:ext cx="0" cy="0"/>
          <a:chOff x="0" y="0"/>
          <a:chExt cx="0" cy="0"/>
        </a:xfrm>
      </p:grpSpPr>
      <p:sp>
        <p:nvSpPr>
          <p:cNvPr id="10" name="Datumsplatzhalter 3"/>
          <p:cNvSpPr>
            <a:spLocks noGrp="1"/>
          </p:cNvSpPr>
          <p:nvPr>
            <p:ph type="dt" sz="half" idx="13"/>
          </p:nvPr>
        </p:nvSpPr>
        <p:spPr>
          <a:xfrm>
            <a:off x="193078" y="4869675"/>
            <a:ext cx="2133600" cy="273844"/>
          </a:xfrm>
          <a:prstGeom prst="rect">
            <a:avLst/>
          </a:prstGeom>
        </p:spPr>
        <p:txBody>
          <a:bodyPr vert="horz" lIns="91440" tIns="45720" rIns="91440" bIns="45720" rtlCol="0" anchor="ctr"/>
          <a:lstStyle>
            <a:lvl1pPr algn="l" fontAlgn="auto">
              <a:spcBef>
                <a:spcPts val="0"/>
              </a:spcBef>
              <a:spcAft>
                <a:spcPts val="0"/>
              </a:spcAft>
              <a:defRPr lang="de-DE" sz="800" kern="1200">
                <a:solidFill>
                  <a:schemeClr val="bg1">
                    <a:lumMod val="50000"/>
                  </a:schemeClr>
                </a:solidFill>
                <a:latin typeface="HelveticaNeue LT 43 LightEx" panose="020B0503020202020204" pitchFamily="34" charset="0"/>
                <a:ea typeface="+mn-ea"/>
                <a:cs typeface="+mn-cs"/>
              </a:defRPr>
            </a:lvl1pPr>
          </a:lstStyle>
          <a:p>
            <a:pPr>
              <a:defRPr/>
            </a:pPr>
            <a:fld id="{8EA8B138-8E66-495D-BF3B-A6FCEB5AB81D}" type="datetime1">
              <a:rPr lang="de-DE" smtClean="0"/>
              <a:pPr>
                <a:defRPr/>
              </a:pPr>
              <a:t>29.06.2018</a:t>
            </a:fld>
            <a:endParaRPr lang="de-DE" dirty="0"/>
          </a:p>
        </p:txBody>
      </p:sp>
      <p:sp>
        <p:nvSpPr>
          <p:cNvPr id="11" name="Foliennummernplatzhalter 5"/>
          <p:cNvSpPr>
            <a:spLocks noGrp="1"/>
          </p:cNvSpPr>
          <p:nvPr>
            <p:ph type="sldNum" sz="quarter" idx="4"/>
          </p:nvPr>
        </p:nvSpPr>
        <p:spPr>
          <a:xfrm>
            <a:off x="6686872" y="4869657"/>
            <a:ext cx="2133600" cy="273844"/>
          </a:xfrm>
          <a:prstGeom prst="rect">
            <a:avLst/>
          </a:prstGeom>
        </p:spPr>
        <p:txBody>
          <a:bodyPr vert="horz" lIns="91440" tIns="45720" rIns="91440" bIns="45720" rtlCol="0" anchor="ctr"/>
          <a:lstStyle>
            <a:lvl1pPr marL="0" algn="r" defTabSz="914400" rtl="0" eaLnBrk="1" fontAlgn="auto" latinLnBrk="0" hangingPunct="1">
              <a:spcBef>
                <a:spcPts val="0"/>
              </a:spcBef>
              <a:spcAft>
                <a:spcPts val="0"/>
              </a:spcAft>
              <a:defRPr lang="de-DE" sz="800" kern="1200">
                <a:solidFill>
                  <a:schemeClr val="bg1">
                    <a:lumMod val="50000"/>
                  </a:schemeClr>
                </a:solidFill>
                <a:latin typeface="HelveticaNeue LT 43 LightEx" panose="020B0503020202020204" pitchFamily="34" charset="0"/>
                <a:ea typeface="+mn-ea"/>
                <a:cs typeface="+mn-cs"/>
              </a:defRPr>
            </a:lvl1pPr>
          </a:lstStyle>
          <a:p>
            <a:pPr>
              <a:defRPr/>
            </a:pPr>
            <a:fld id="{B415D8E2-2552-4EF4-85DF-EC14D16BCD7D}" type="slidenum">
              <a:rPr lang="de-DE" smtClean="0"/>
              <a:pPr>
                <a:defRPr/>
              </a:pPr>
              <a:t>‹Nr.›</a:t>
            </a:fld>
            <a:endParaRPr lang="de-DE" dirty="0"/>
          </a:p>
        </p:txBody>
      </p:sp>
    </p:spTree>
    <p:extLst>
      <p:ext uri="{BB962C8B-B14F-4D97-AF65-F5344CB8AC3E}">
        <p14:creationId xmlns:p14="http://schemas.microsoft.com/office/powerpoint/2010/main" val="2589435132"/>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6_Hintergrund 5">
    <p:spTree>
      <p:nvGrpSpPr>
        <p:cNvPr id="1" name=""/>
        <p:cNvGrpSpPr/>
        <p:nvPr/>
      </p:nvGrpSpPr>
      <p:grpSpPr>
        <a:xfrm>
          <a:off x="0" y="0"/>
          <a:ext cx="0" cy="0"/>
          <a:chOff x="0" y="0"/>
          <a:chExt cx="0" cy="0"/>
        </a:xfrm>
      </p:grpSpPr>
      <p:pic>
        <p:nvPicPr>
          <p:cNvPr id="11" name="Grafik 10"/>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6511" y="-20537"/>
            <a:ext cx="9217024" cy="5184576"/>
          </a:xfrm>
          <a:prstGeom prst="rect">
            <a:avLst/>
          </a:prstGeom>
        </p:spPr>
      </p:pic>
      <p:sp>
        <p:nvSpPr>
          <p:cNvPr id="5" name="Inhaltsplatzhalter 4"/>
          <p:cNvSpPr>
            <a:spLocks noGrp="1"/>
          </p:cNvSpPr>
          <p:nvPr>
            <p:ph sz="quarter" idx="10" hasCustomPrompt="1"/>
          </p:nvPr>
        </p:nvSpPr>
        <p:spPr>
          <a:xfrm>
            <a:off x="444353" y="1275608"/>
            <a:ext cx="4815071" cy="1082408"/>
          </a:xfrm>
        </p:spPr>
        <p:txBody>
          <a:bodyPr/>
          <a:lstStyle>
            <a:lvl1pPr marL="0" indent="0">
              <a:buNone/>
              <a:defRPr sz="2700">
                <a:solidFill>
                  <a:schemeClr val="bg1"/>
                </a:solidFill>
                <a:latin typeface="HelveticaNeueLT Pro 43 LtEx" panose="020B0503020202020204" pitchFamily="34" charset="0"/>
              </a:defRPr>
            </a:lvl1pPr>
          </a:lstStyle>
          <a:p>
            <a:pPr lvl="0"/>
            <a:r>
              <a:rPr lang="de-DE" dirty="0" smtClean="0"/>
              <a:t>Überschrift</a:t>
            </a:r>
            <a:endParaRPr lang="de-DE" dirty="0"/>
          </a:p>
        </p:txBody>
      </p:sp>
      <p:sp>
        <p:nvSpPr>
          <p:cNvPr id="6" name="Inhaltsplatzhalter 4"/>
          <p:cNvSpPr>
            <a:spLocks noGrp="1"/>
          </p:cNvSpPr>
          <p:nvPr>
            <p:ph sz="quarter" idx="12" hasCustomPrompt="1"/>
          </p:nvPr>
        </p:nvSpPr>
        <p:spPr>
          <a:xfrm>
            <a:off x="444353" y="2364746"/>
            <a:ext cx="4815071" cy="495038"/>
          </a:xfrm>
        </p:spPr>
        <p:txBody>
          <a:bodyPr/>
          <a:lstStyle>
            <a:lvl1pPr marL="0" indent="0">
              <a:buNone/>
              <a:defRPr sz="2100">
                <a:solidFill>
                  <a:schemeClr val="bg1"/>
                </a:solidFill>
                <a:latin typeface="HelveticaNeueLT Pro 43 LtEx" panose="020B0503020202020204" pitchFamily="34" charset="0"/>
              </a:defRPr>
            </a:lvl1pPr>
          </a:lstStyle>
          <a:p>
            <a:pPr lvl="0"/>
            <a:r>
              <a:rPr lang="de-DE" dirty="0" smtClean="0"/>
              <a:t>Untertitel</a:t>
            </a:r>
            <a:endParaRPr lang="de-DE" dirty="0"/>
          </a:p>
        </p:txBody>
      </p:sp>
      <p:sp>
        <p:nvSpPr>
          <p:cNvPr id="7" name="Rechteck 6"/>
          <p:cNvSpPr/>
          <p:nvPr userDrawn="1"/>
        </p:nvSpPr>
        <p:spPr>
          <a:xfrm>
            <a:off x="-36512" y="4227934"/>
            <a:ext cx="1636192" cy="360000"/>
          </a:xfrm>
          <a:prstGeom prst="rect">
            <a:avLst/>
          </a:prstGeom>
          <a:solidFill>
            <a:srgbClr val="B80F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dirty="0">
              <a:latin typeface="HelveticaNeueLT Pro 43 LtEx" panose="020B0503020202020204" pitchFamily="34" charset="0"/>
            </a:endParaRPr>
          </a:p>
        </p:txBody>
      </p:sp>
      <p:pic>
        <p:nvPicPr>
          <p:cNvPr id="8" name="Grafik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53538" y="4312467"/>
            <a:ext cx="1222119" cy="195379"/>
          </a:xfrm>
          <a:prstGeom prst="rect">
            <a:avLst/>
          </a:prstGeom>
        </p:spPr>
      </p:pic>
      <p:sp>
        <p:nvSpPr>
          <p:cNvPr id="10" name="Textfeld 9"/>
          <p:cNvSpPr txBox="1"/>
          <p:nvPr userDrawn="1"/>
        </p:nvSpPr>
        <p:spPr>
          <a:xfrm>
            <a:off x="156654" y="4587975"/>
            <a:ext cx="1170513" cy="219291"/>
          </a:xfrm>
          <a:prstGeom prst="rect">
            <a:avLst/>
          </a:prstGeom>
          <a:noFill/>
        </p:spPr>
        <p:txBody>
          <a:bodyPr wrap="none" rtlCol="0">
            <a:spAutoFit/>
          </a:bodyPr>
          <a:lstStyle/>
          <a:p>
            <a:r>
              <a:rPr lang="de-DE" sz="825" dirty="0" smtClean="0">
                <a:solidFill>
                  <a:schemeClr val="bg1"/>
                </a:solidFill>
                <a:latin typeface="HelveticaNeueLT Pro 43 LtEx" panose="020B0503020202020204" pitchFamily="34" charset="0"/>
              </a:rPr>
              <a:t>www.nexus-ag.de</a:t>
            </a:r>
            <a:endParaRPr lang="de-DE" sz="825" dirty="0">
              <a:solidFill>
                <a:schemeClr val="bg1"/>
              </a:solidFill>
              <a:latin typeface="HelveticaNeueLT Pro 43 LtEx" panose="020B0503020202020204" pitchFamily="34" charset="0"/>
            </a:endParaRPr>
          </a:p>
        </p:txBody>
      </p:sp>
    </p:spTree>
    <p:extLst>
      <p:ext uri="{BB962C8B-B14F-4D97-AF65-F5344CB8AC3E}">
        <p14:creationId xmlns:p14="http://schemas.microsoft.com/office/powerpoint/2010/main" val="109833373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Nur Titel">
    <p:spTree>
      <p:nvGrpSpPr>
        <p:cNvPr id="1" name=""/>
        <p:cNvGrpSpPr/>
        <p:nvPr/>
      </p:nvGrpSpPr>
      <p:grpSpPr>
        <a:xfrm>
          <a:off x="0" y="0"/>
          <a:ext cx="0" cy="0"/>
          <a:chOff x="0" y="0"/>
          <a:chExt cx="0" cy="0"/>
        </a:xfrm>
      </p:grpSpPr>
      <p:sp>
        <p:nvSpPr>
          <p:cNvPr id="5" name="Titelplatzhalter 1"/>
          <p:cNvSpPr>
            <a:spLocks noGrp="1"/>
          </p:cNvSpPr>
          <p:nvPr>
            <p:ph type="title"/>
          </p:nvPr>
        </p:nvSpPr>
        <p:spPr bwMode="auto">
          <a:xfrm>
            <a:off x="271463" y="172226"/>
            <a:ext cx="8586787" cy="55653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2400">
                <a:latin typeface="HelveticaNeue LT 23 UltLtEx" panose="020B0204020202020204" pitchFamily="34" charset="0"/>
              </a:defRPr>
            </a:lvl1pPr>
          </a:lstStyle>
          <a:p>
            <a:pPr lvl="0"/>
            <a:r>
              <a:rPr lang="de-DE" noProof="0" dirty="0" smtClean="0"/>
              <a:t>Titelmasterformat durch Klicken bearbeiten</a:t>
            </a:r>
          </a:p>
        </p:txBody>
      </p:sp>
      <p:sp>
        <p:nvSpPr>
          <p:cNvPr id="8" name="Datumsplatzhalter 3"/>
          <p:cNvSpPr>
            <a:spLocks noGrp="1"/>
          </p:cNvSpPr>
          <p:nvPr>
            <p:ph type="dt" sz="half" idx="2"/>
          </p:nvPr>
        </p:nvSpPr>
        <p:spPr>
          <a:xfrm>
            <a:off x="193078" y="4867769"/>
            <a:ext cx="778522" cy="273844"/>
          </a:xfrm>
          <a:prstGeom prst="rect">
            <a:avLst/>
          </a:prstGeom>
        </p:spPr>
        <p:txBody>
          <a:bodyPr vert="horz" lIns="91440" tIns="45720" rIns="91440" bIns="45720" rtlCol="0" anchor="ctr"/>
          <a:lstStyle>
            <a:lvl1pPr algn="l" fontAlgn="auto">
              <a:spcBef>
                <a:spcPts val="0"/>
              </a:spcBef>
              <a:spcAft>
                <a:spcPts val="0"/>
              </a:spcAft>
              <a:defRPr lang="de-DE" sz="800" kern="1200">
                <a:solidFill>
                  <a:schemeClr val="tx1">
                    <a:lumMod val="85000"/>
                    <a:lumOff val="15000"/>
                  </a:schemeClr>
                </a:solidFill>
                <a:latin typeface="HelveticaNeueLT Pro 43 LtEx" panose="020B0503020202020204" pitchFamily="34" charset="0"/>
                <a:ea typeface="+mn-ea"/>
                <a:cs typeface="+mn-cs"/>
              </a:defRPr>
            </a:lvl1pPr>
          </a:lstStyle>
          <a:p>
            <a:pPr>
              <a:defRPr/>
            </a:pPr>
            <a:fld id="{D2D1B5C1-4325-4222-8D5C-50B34FF7B260}" type="datetime1">
              <a:rPr lang="de-DE" smtClean="0"/>
              <a:t>29.06.2018</a:t>
            </a:fld>
            <a:endParaRPr lang="de-DE" dirty="0"/>
          </a:p>
        </p:txBody>
      </p:sp>
      <p:sp>
        <p:nvSpPr>
          <p:cNvPr id="9" name="Foliennummernplatzhalter 5"/>
          <p:cNvSpPr>
            <a:spLocks noGrp="1"/>
          </p:cNvSpPr>
          <p:nvPr>
            <p:ph type="sldNum" sz="quarter" idx="4"/>
          </p:nvPr>
        </p:nvSpPr>
        <p:spPr>
          <a:xfrm>
            <a:off x="8244408" y="4867769"/>
            <a:ext cx="727272" cy="273844"/>
          </a:xfrm>
          <a:prstGeom prst="rect">
            <a:avLst/>
          </a:prstGeom>
        </p:spPr>
        <p:txBody>
          <a:bodyPr vert="horz" lIns="91440" tIns="45720" rIns="91440" bIns="45720" rtlCol="0" anchor="ctr"/>
          <a:lstStyle>
            <a:lvl1pPr marL="0" algn="r" defTabSz="914400" rtl="0" eaLnBrk="1" fontAlgn="auto" latinLnBrk="0" hangingPunct="1">
              <a:spcBef>
                <a:spcPts val="0"/>
              </a:spcBef>
              <a:spcAft>
                <a:spcPts val="0"/>
              </a:spcAft>
              <a:defRPr lang="de-DE" sz="800" kern="1200">
                <a:solidFill>
                  <a:schemeClr val="tx1">
                    <a:lumMod val="85000"/>
                    <a:lumOff val="15000"/>
                  </a:schemeClr>
                </a:solidFill>
                <a:latin typeface="HelveticaNeueLT Pro 43 LtEx" panose="020B0503020202020204" pitchFamily="34" charset="0"/>
                <a:ea typeface="+mn-ea"/>
                <a:cs typeface="+mn-cs"/>
              </a:defRPr>
            </a:lvl1pPr>
          </a:lstStyle>
          <a:p>
            <a:pPr>
              <a:defRPr/>
            </a:pPr>
            <a:fld id="{B415D8E2-2552-4EF4-85DF-EC14D16BCD7D}" type="slidenum">
              <a:rPr lang="de-DE" noProof="0" smtClean="0"/>
              <a:pPr>
                <a:defRPr/>
              </a:pPr>
              <a:t>‹Nr.›</a:t>
            </a:fld>
            <a:endParaRPr lang="de-DE" noProof="0" dirty="0"/>
          </a:p>
        </p:txBody>
      </p:sp>
      <p:sp>
        <p:nvSpPr>
          <p:cNvPr id="10" name="Fußzeilenplatzhalter 4"/>
          <p:cNvSpPr txBox="1">
            <a:spLocks noGrp="1"/>
          </p:cNvSpPr>
          <p:nvPr>
            <p:ph type="ftr" sz="quarter" idx="9"/>
          </p:nvPr>
        </p:nvSpPr>
        <p:spPr>
          <a:xfrm>
            <a:off x="1684530" y="4867769"/>
            <a:ext cx="5760652" cy="274712"/>
          </a:xfrm>
          <a:prstGeom prst="rect">
            <a:avLst/>
          </a:prstGeom>
        </p:spPr>
        <p:txBody>
          <a:bodyPr vert="horz" lIns="91440" tIns="45720" rIns="91440" bIns="45720" rtlCol="0" anchor="ctr"/>
          <a:lstStyle>
            <a:lvl1pPr algn="ctr">
              <a:defRPr lang="de-DE" sz="800" smtClean="0">
                <a:solidFill>
                  <a:schemeClr val="tx1">
                    <a:lumMod val="85000"/>
                    <a:lumOff val="15000"/>
                  </a:schemeClr>
                </a:solidFill>
                <a:latin typeface="HelveticaNeueLT Pro 43 LtEx" panose="020B0503020202020204" pitchFamily="34" charset="0"/>
              </a:defRPr>
            </a:lvl1pPr>
          </a:lstStyle>
          <a:p>
            <a:pPr fontAlgn="auto">
              <a:spcBef>
                <a:spcPts val="0"/>
              </a:spcBef>
              <a:spcAft>
                <a:spcPts val="0"/>
              </a:spcAft>
            </a:pPr>
            <a:endParaRPr lang="de-DE" dirty="0"/>
          </a:p>
        </p:txBody>
      </p:sp>
    </p:spTree>
    <p:extLst>
      <p:ext uri="{BB962C8B-B14F-4D97-AF65-F5344CB8AC3E}">
        <p14:creationId xmlns:p14="http://schemas.microsoft.com/office/powerpoint/2010/main" val="206724756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1_Leer">
    <p:spTree>
      <p:nvGrpSpPr>
        <p:cNvPr id="1" name=""/>
        <p:cNvGrpSpPr/>
        <p:nvPr/>
      </p:nvGrpSpPr>
      <p:grpSpPr>
        <a:xfrm>
          <a:off x="0" y="0"/>
          <a:ext cx="0" cy="0"/>
          <a:chOff x="0" y="0"/>
          <a:chExt cx="0" cy="0"/>
        </a:xfrm>
      </p:grpSpPr>
      <p:sp>
        <p:nvSpPr>
          <p:cNvPr id="6" name="Datumsplatzhalter 3"/>
          <p:cNvSpPr>
            <a:spLocks noGrp="1"/>
          </p:cNvSpPr>
          <p:nvPr>
            <p:ph type="dt" sz="half" idx="2"/>
          </p:nvPr>
        </p:nvSpPr>
        <p:spPr>
          <a:xfrm>
            <a:off x="193078" y="4867769"/>
            <a:ext cx="778522" cy="273844"/>
          </a:xfrm>
          <a:prstGeom prst="rect">
            <a:avLst/>
          </a:prstGeom>
        </p:spPr>
        <p:txBody>
          <a:bodyPr vert="horz" lIns="91440" tIns="45720" rIns="91440" bIns="45720" rtlCol="0" anchor="ctr"/>
          <a:lstStyle>
            <a:lvl1pPr algn="l" fontAlgn="auto">
              <a:spcBef>
                <a:spcPts val="0"/>
              </a:spcBef>
              <a:spcAft>
                <a:spcPts val="0"/>
              </a:spcAft>
              <a:defRPr lang="de-DE" sz="800" kern="1200">
                <a:solidFill>
                  <a:schemeClr val="tx1">
                    <a:lumMod val="85000"/>
                    <a:lumOff val="15000"/>
                  </a:schemeClr>
                </a:solidFill>
                <a:latin typeface="HelveticaNeueLT Pro 43 LtEx" panose="020B0503020202020204" pitchFamily="34" charset="0"/>
                <a:ea typeface="+mn-ea"/>
                <a:cs typeface="+mn-cs"/>
              </a:defRPr>
            </a:lvl1pPr>
          </a:lstStyle>
          <a:p>
            <a:pPr>
              <a:defRPr/>
            </a:pPr>
            <a:fld id="{B9031606-D233-440F-8C11-F411838C6BD2}" type="datetime1">
              <a:rPr lang="de-DE" smtClean="0"/>
              <a:t>29.06.2018</a:t>
            </a:fld>
            <a:endParaRPr lang="de-DE" dirty="0"/>
          </a:p>
        </p:txBody>
      </p:sp>
      <p:sp>
        <p:nvSpPr>
          <p:cNvPr id="7" name="Foliennummernplatzhalter 5"/>
          <p:cNvSpPr>
            <a:spLocks noGrp="1"/>
          </p:cNvSpPr>
          <p:nvPr>
            <p:ph type="sldNum" sz="quarter" idx="4"/>
          </p:nvPr>
        </p:nvSpPr>
        <p:spPr>
          <a:xfrm>
            <a:off x="8244408" y="4867769"/>
            <a:ext cx="727272" cy="273844"/>
          </a:xfrm>
          <a:prstGeom prst="rect">
            <a:avLst/>
          </a:prstGeom>
        </p:spPr>
        <p:txBody>
          <a:bodyPr vert="horz" lIns="91440" tIns="45720" rIns="91440" bIns="45720" rtlCol="0" anchor="ctr"/>
          <a:lstStyle>
            <a:lvl1pPr marL="0" algn="r" defTabSz="914400" rtl="0" eaLnBrk="1" fontAlgn="auto" latinLnBrk="0" hangingPunct="1">
              <a:spcBef>
                <a:spcPts val="0"/>
              </a:spcBef>
              <a:spcAft>
                <a:spcPts val="0"/>
              </a:spcAft>
              <a:defRPr lang="de-DE" sz="800" kern="1200">
                <a:solidFill>
                  <a:schemeClr val="tx1">
                    <a:lumMod val="85000"/>
                    <a:lumOff val="15000"/>
                  </a:schemeClr>
                </a:solidFill>
                <a:latin typeface="HelveticaNeueLT Pro 43 LtEx" panose="020B0503020202020204" pitchFamily="34" charset="0"/>
                <a:ea typeface="+mn-ea"/>
                <a:cs typeface="+mn-cs"/>
              </a:defRPr>
            </a:lvl1pPr>
          </a:lstStyle>
          <a:p>
            <a:pPr>
              <a:defRPr/>
            </a:pPr>
            <a:fld id="{B415D8E2-2552-4EF4-85DF-EC14D16BCD7D}" type="slidenum">
              <a:rPr lang="de-DE" noProof="0" smtClean="0"/>
              <a:pPr>
                <a:defRPr/>
              </a:pPr>
              <a:t>‹Nr.›</a:t>
            </a:fld>
            <a:endParaRPr lang="de-DE" noProof="0" dirty="0"/>
          </a:p>
        </p:txBody>
      </p:sp>
      <p:sp>
        <p:nvSpPr>
          <p:cNvPr id="8" name="Fußzeilenplatzhalter 4"/>
          <p:cNvSpPr txBox="1">
            <a:spLocks noGrp="1"/>
          </p:cNvSpPr>
          <p:nvPr>
            <p:ph type="ftr" sz="quarter" idx="9"/>
          </p:nvPr>
        </p:nvSpPr>
        <p:spPr>
          <a:xfrm>
            <a:off x="1684530" y="4867769"/>
            <a:ext cx="5760652" cy="274712"/>
          </a:xfrm>
          <a:prstGeom prst="rect">
            <a:avLst/>
          </a:prstGeom>
        </p:spPr>
        <p:txBody>
          <a:bodyPr vert="horz" lIns="91440" tIns="45720" rIns="91440" bIns="45720" rtlCol="0" anchor="ctr"/>
          <a:lstStyle>
            <a:lvl1pPr algn="ctr">
              <a:defRPr lang="de-DE" sz="800" smtClean="0">
                <a:solidFill>
                  <a:schemeClr val="tx1">
                    <a:lumMod val="85000"/>
                    <a:lumOff val="15000"/>
                  </a:schemeClr>
                </a:solidFill>
                <a:latin typeface="HelveticaNeueLT Pro 43 LtEx" panose="020B0503020202020204" pitchFamily="34" charset="0"/>
              </a:defRPr>
            </a:lvl1pPr>
          </a:lstStyle>
          <a:p>
            <a:pPr fontAlgn="auto">
              <a:spcBef>
                <a:spcPts val="0"/>
              </a:spcBef>
              <a:spcAft>
                <a:spcPts val="0"/>
              </a:spcAft>
            </a:pPr>
            <a:endParaRPr lang="de-DE" dirty="0"/>
          </a:p>
        </p:txBody>
      </p:sp>
    </p:spTree>
    <p:extLst>
      <p:ext uri="{BB962C8B-B14F-4D97-AF65-F5344CB8AC3E}">
        <p14:creationId xmlns:p14="http://schemas.microsoft.com/office/powerpoint/2010/main" val="253485441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Hintergrund 1">
    <p:spTree>
      <p:nvGrpSpPr>
        <p:cNvPr id="1" name=""/>
        <p:cNvGrpSpPr/>
        <p:nvPr/>
      </p:nvGrpSpPr>
      <p:grpSpPr>
        <a:xfrm>
          <a:off x="0" y="0"/>
          <a:ext cx="0" cy="0"/>
          <a:chOff x="0" y="0"/>
          <a:chExt cx="0" cy="0"/>
        </a:xfrm>
      </p:grpSpPr>
      <p:pic>
        <p:nvPicPr>
          <p:cNvPr id="4" name="Picture 2" descr="V:\MAR-Projekte\Anzeigenkampagne_2013\FINAL\Titel\Dagmar_Titel_breit.jp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0"/>
            <a:ext cx="9196527" cy="5143500"/>
          </a:xfrm>
          <a:prstGeom prst="rect">
            <a:avLst/>
          </a:prstGeom>
          <a:noFill/>
          <a:extLst>
            <a:ext uri="{909E8E84-426E-40DD-AFC4-6F175D3DCCD1}">
              <a14:hiddenFill xmlns:a14="http://schemas.microsoft.com/office/drawing/2010/main">
                <a:solidFill>
                  <a:srgbClr val="FFFFFF"/>
                </a:solidFill>
              </a14:hiddenFill>
            </a:ext>
          </a:extLst>
        </p:spPr>
      </p:pic>
      <p:sp>
        <p:nvSpPr>
          <p:cNvPr id="7" name="Inhaltsplatzhalter 4"/>
          <p:cNvSpPr>
            <a:spLocks noGrp="1"/>
          </p:cNvSpPr>
          <p:nvPr>
            <p:ph sz="quarter" idx="10" hasCustomPrompt="1"/>
          </p:nvPr>
        </p:nvSpPr>
        <p:spPr>
          <a:xfrm>
            <a:off x="444351" y="1275606"/>
            <a:ext cx="4815071" cy="1082408"/>
          </a:xfrm>
        </p:spPr>
        <p:txBody>
          <a:bodyPr/>
          <a:lstStyle>
            <a:lvl1pPr marL="0" indent="0">
              <a:buNone/>
              <a:defRPr sz="3600">
                <a:solidFill>
                  <a:srgbClr val="B80F2E"/>
                </a:solidFill>
                <a:latin typeface="HelveticaNeueLT Pro 43 LtEx" panose="020B0503020202020204" pitchFamily="34" charset="0"/>
              </a:defRPr>
            </a:lvl1pPr>
          </a:lstStyle>
          <a:p>
            <a:pPr lvl="0"/>
            <a:r>
              <a:rPr lang="de-DE" noProof="0" dirty="0" smtClean="0"/>
              <a:t>Title</a:t>
            </a:r>
            <a:endParaRPr lang="de-DE" noProof="0" dirty="0"/>
          </a:p>
        </p:txBody>
      </p:sp>
      <p:sp>
        <p:nvSpPr>
          <p:cNvPr id="8" name="Inhaltsplatzhalter 4"/>
          <p:cNvSpPr>
            <a:spLocks noGrp="1"/>
          </p:cNvSpPr>
          <p:nvPr>
            <p:ph sz="quarter" idx="12" hasCustomPrompt="1"/>
          </p:nvPr>
        </p:nvSpPr>
        <p:spPr>
          <a:xfrm>
            <a:off x="444351" y="2364744"/>
            <a:ext cx="4815071" cy="495038"/>
          </a:xfrm>
        </p:spPr>
        <p:txBody>
          <a:bodyPr/>
          <a:lstStyle>
            <a:lvl1pPr marL="0" indent="0">
              <a:buNone/>
              <a:defRPr sz="2800">
                <a:solidFill>
                  <a:schemeClr val="bg1"/>
                </a:solidFill>
                <a:latin typeface="HelveticaNeueLT Pro 43 LtEx" panose="020B0503020202020204" pitchFamily="34" charset="0"/>
              </a:defRPr>
            </a:lvl1pPr>
          </a:lstStyle>
          <a:p>
            <a:pPr lvl="0"/>
            <a:r>
              <a:rPr lang="de-DE" noProof="0" dirty="0" smtClean="0"/>
              <a:t>Untertitel</a:t>
            </a:r>
            <a:endParaRPr lang="de-DE" noProof="0" dirty="0"/>
          </a:p>
        </p:txBody>
      </p:sp>
      <p:sp>
        <p:nvSpPr>
          <p:cNvPr id="5" name="Rechteck 4"/>
          <p:cNvSpPr/>
          <p:nvPr userDrawn="1"/>
        </p:nvSpPr>
        <p:spPr>
          <a:xfrm>
            <a:off x="-20320" y="4227934"/>
            <a:ext cx="1620000" cy="360000"/>
          </a:xfrm>
          <a:prstGeom prst="rect">
            <a:avLst/>
          </a:prstGeom>
          <a:solidFill>
            <a:srgbClr val="B80F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HelveticaNeueLT Pro 43 LtEx" panose="020B0503020202020204" pitchFamily="34" charset="0"/>
            </a:endParaRPr>
          </a:p>
        </p:txBody>
      </p:sp>
      <p:pic>
        <p:nvPicPr>
          <p:cNvPr id="6" name="Grafik 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53537" y="4312465"/>
            <a:ext cx="1222119" cy="195379"/>
          </a:xfrm>
          <a:prstGeom prst="rect">
            <a:avLst/>
          </a:prstGeom>
        </p:spPr>
      </p:pic>
      <p:sp>
        <p:nvSpPr>
          <p:cNvPr id="10" name="Textfeld 9"/>
          <p:cNvSpPr txBox="1"/>
          <p:nvPr userDrawn="1"/>
        </p:nvSpPr>
        <p:spPr>
          <a:xfrm>
            <a:off x="156652" y="4643517"/>
            <a:ext cx="1494320" cy="261610"/>
          </a:xfrm>
          <a:prstGeom prst="rect">
            <a:avLst/>
          </a:prstGeom>
          <a:noFill/>
        </p:spPr>
        <p:txBody>
          <a:bodyPr wrap="none" rtlCol="0">
            <a:spAutoFit/>
          </a:bodyPr>
          <a:lstStyle/>
          <a:p>
            <a:r>
              <a:rPr lang="de-DE" sz="1100" dirty="0" smtClean="0">
                <a:solidFill>
                  <a:schemeClr val="bg1"/>
                </a:solidFill>
                <a:latin typeface="HelveticaNeueLT Pro 43 LtEx" panose="020B0503020202020204" pitchFamily="34" charset="0"/>
              </a:rPr>
              <a:t>www.nexus-ag.de</a:t>
            </a:r>
            <a:endParaRPr lang="de-DE" sz="1100" dirty="0">
              <a:solidFill>
                <a:schemeClr val="bg1"/>
              </a:solidFill>
              <a:latin typeface="HelveticaNeueLT Pro 43 LtEx" panose="020B0503020202020204" pitchFamily="34" charset="0"/>
            </a:endParaRPr>
          </a:p>
        </p:txBody>
      </p:sp>
    </p:spTree>
    <p:extLst>
      <p:ext uri="{BB962C8B-B14F-4D97-AF65-F5344CB8AC3E}">
        <p14:creationId xmlns:p14="http://schemas.microsoft.com/office/powerpoint/2010/main" val="363417279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Hintergrund 2">
    <p:spTree>
      <p:nvGrpSpPr>
        <p:cNvPr id="1" name=""/>
        <p:cNvGrpSpPr/>
        <p:nvPr/>
      </p:nvGrpSpPr>
      <p:grpSpPr>
        <a:xfrm>
          <a:off x="0" y="0"/>
          <a:ext cx="0" cy="0"/>
          <a:chOff x="0" y="0"/>
          <a:chExt cx="0" cy="0"/>
        </a:xfrm>
      </p:grpSpPr>
      <p:pic>
        <p:nvPicPr>
          <p:cNvPr id="3" name="Picture 2"/>
          <p:cNvPicPr>
            <a:picLocks noChangeAspect="1" noChangeArrowheads="1"/>
          </p:cNvPicPr>
          <p:nvPr userDrawn="1"/>
        </p:nvPicPr>
        <p:blipFill rotWithShape="1">
          <a:blip r:embed="rId2" cstate="screen">
            <a:extLst>
              <a:ext uri="{28A0092B-C50C-407E-A947-70E740481C1C}">
                <a14:useLocalDpi xmlns:a14="http://schemas.microsoft.com/office/drawing/2010/main"/>
              </a:ext>
            </a:extLst>
          </a:blip>
          <a:srcRect r="-401"/>
          <a:stretch/>
        </p:blipFill>
        <p:spPr bwMode="auto">
          <a:xfrm>
            <a:off x="-4410" y="0"/>
            <a:ext cx="9180512" cy="5205278"/>
          </a:xfrm>
          <a:prstGeom prst="rect">
            <a:avLst/>
          </a:prstGeom>
          <a:noFill/>
          <a:extLst>
            <a:ext uri="{909E8E84-426E-40DD-AFC4-6F175D3DCCD1}">
              <a14:hiddenFill xmlns:a14="http://schemas.microsoft.com/office/drawing/2010/main">
                <a:solidFill>
                  <a:srgbClr val="FFFFFF"/>
                </a:solidFill>
              </a14:hiddenFill>
            </a:ext>
          </a:extLst>
        </p:spPr>
      </p:pic>
      <p:sp>
        <p:nvSpPr>
          <p:cNvPr id="5" name="Rechteck 4"/>
          <p:cNvSpPr/>
          <p:nvPr userDrawn="1"/>
        </p:nvSpPr>
        <p:spPr>
          <a:xfrm>
            <a:off x="-20320" y="4227934"/>
            <a:ext cx="1620000" cy="360000"/>
          </a:xfrm>
          <a:prstGeom prst="rect">
            <a:avLst/>
          </a:prstGeom>
          <a:solidFill>
            <a:srgbClr val="B80F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HelveticaNeueLT Pro 43 LtEx" panose="020B0503020202020204" pitchFamily="34" charset="0"/>
            </a:endParaRPr>
          </a:p>
        </p:txBody>
      </p:sp>
      <p:pic>
        <p:nvPicPr>
          <p:cNvPr id="6" name="Grafik 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53537" y="4312465"/>
            <a:ext cx="1222119" cy="195379"/>
          </a:xfrm>
          <a:prstGeom prst="rect">
            <a:avLst/>
          </a:prstGeom>
        </p:spPr>
      </p:pic>
      <p:sp>
        <p:nvSpPr>
          <p:cNvPr id="8" name="Inhaltsplatzhalter 4"/>
          <p:cNvSpPr>
            <a:spLocks noGrp="1"/>
          </p:cNvSpPr>
          <p:nvPr>
            <p:ph sz="quarter" idx="10" hasCustomPrompt="1"/>
          </p:nvPr>
        </p:nvSpPr>
        <p:spPr>
          <a:xfrm>
            <a:off x="444351" y="1275606"/>
            <a:ext cx="4815071" cy="1082408"/>
          </a:xfrm>
        </p:spPr>
        <p:txBody>
          <a:bodyPr/>
          <a:lstStyle>
            <a:lvl1pPr marL="0" indent="0">
              <a:buNone/>
              <a:defRPr sz="3600">
                <a:solidFill>
                  <a:srgbClr val="B80F2E"/>
                </a:solidFill>
                <a:latin typeface="HelveticaNeueLT Pro 43 LtEx" panose="020B0503020202020204" pitchFamily="34" charset="0"/>
              </a:defRPr>
            </a:lvl1pPr>
          </a:lstStyle>
          <a:p>
            <a:pPr lvl="0"/>
            <a:r>
              <a:rPr lang="de-DE" noProof="0" dirty="0" smtClean="0"/>
              <a:t>Title</a:t>
            </a:r>
            <a:endParaRPr lang="de-DE" noProof="0" dirty="0"/>
          </a:p>
        </p:txBody>
      </p:sp>
      <p:sp>
        <p:nvSpPr>
          <p:cNvPr id="12" name="Inhaltsplatzhalter 4"/>
          <p:cNvSpPr>
            <a:spLocks noGrp="1"/>
          </p:cNvSpPr>
          <p:nvPr>
            <p:ph sz="quarter" idx="12" hasCustomPrompt="1"/>
          </p:nvPr>
        </p:nvSpPr>
        <p:spPr>
          <a:xfrm>
            <a:off x="444351" y="2364744"/>
            <a:ext cx="4815071" cy="495038"/>
          </a:xfrm>
        </p:spPr>
        <p:txBody>
          <a:bodyPr/>
          <a:lstStyle>
            <a:lvl1pPr marL="0" indent="0">
              <a:buNone/>
              <a:defRPr sz="2800">
                <a:solidFill>
                  <a:schemeClr val="bg1"/>
                </a:solidFill>
                <a:latin typeface="HelveticaNeueLT Pro 43 LtEx" panose="020B0503020202020204" pitchFamily="34" charset="0"/>
              </a:defRPr>
            </a:lvl1pPr>
          </a:lstStyle>
          <a:p>
            <a:pPr lvl="0"/>
            <a:r>
              <a:rPr lang="de-DE" noProof="0" dirty="0" smtClean="0"/>
              <a:t>Untertitel</a:t>
            </a:r>
            <a:endParaRPr lang="de-DE" noProof="0" dirty="0"/>
          </a:p>
        </p:txBody>
      </p:sp>
      <p:sp>
        <p:nvSpPr>
          <p:cNvPr id="13" name="Textfeld 12"/>
          <p:cNvSpPr txBox="1"/>
          <p:nvPr userDrawn="1"/>
        </p:nvSpPr>
        <p:spPr>
          <a:xfrm>
            <a:off x="156652" y="4643517"/>
            <a:ext cx="1494320" cy="261610"/>
          </a:xfrm>
          <a:prstGeom prst="rect">
            <a:avLst/>
          </a:prstGeom>
          <a:noFill/>
        </p:spPr>
        <p:txBody>
          <a:bodyPr wrap="none" rtlCol="0">
            <a:spAutoFit/>
          </a:bodyPr>
          <a:lstStyle/>
          <a:p>
            <a:r>
              <a:rPr lang="de-DE" sz="1100" dirty="0" smtClean="0">
                <a:solidFill>
                  <a:schemeClr val="bg1"/>
                </a:solidFill>
                <a:latin typeface="HelveticaNeueLT Pro 43 LtEx" panose="020B0503020202020204" pitchFamily="34" charset="0"/>
              </a:rPr>
              <a:t>www.nexus-ag.de</a:t>
            </a:r>
            <a:endParaRPr lang="de-DE" sz="1100" dirty="0">
              <a:solidFill>
                <a:schemeClr val="bg1"/>
              </a:solidFill>
              <a:latin typeface="HelveticaNeueLT Pro 43 LtEx" panose="020B0503020202020204" pitchFamily="34" charset="0"/>
            </a:endParaRPr>
          </a:p>
        </p:txBody>
      </p:sp>
    </p:spTree>
    <p:extLst>
      <p:ext uri="{BB962C8B-B14F-4D97-AF65-F5344CB8AC3E}">
        <p14:creationId xmlns:p14="http://schemas.microsoft.com/office/powerpoint/2010/main" val="349617232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Hintergrund 3">
    <p:spTree>
      <p:nvGrpSpPr>
        <p:cNvPr id="1" name=""/>
        <p:cNvGrpSpPr/>
        <p:nvPr/>
      </p:nvGrpSpPr>
      <p:grpSpPr>
        <a:xfrm>
          <a:off x="0" y="0"/>
          <a:ext cx="0" cy="0"/>
          <a:chOff x="0" y="0"/>
          <a:chExt cx="0" cy="0"/>
        </a:xfrm>
      </p:grpSpPr>
      <p:pic>
        <p:nvPicPr>
          <p:cNvPr id="3" name="Picture 3"/>
          <p:cNvPicPr>
            <a:picLocks noChangeAspect="1" noChangeArrowheads="1"/>
          </p:cNvPicPr>
          <p:nvPr userDrawn="1"/>
        </p:nvPicPr>
        <p:blipFill rotWithShape="1">
          <a:blip r:embed="rId2" cstate="print">
            <a:extLst>
              <a:ext uri="{28A0092B-C50C-407E-A947-70E740481C1C}">
                <a14:useLocalDpi xmlns:a14="http://schemas.microsoft.com/office/drawing/2010/main"/>
              </a:ext>
            </a:extLst>
          </a:blip>
          <a:srcRect/>
          <a:stretch/>
        </p:blipFill>
        <p:spPr bwMode="auto">
          <a:xfrm>
            <a:off x="-24012" y="-92546"/>
            <a:ext cx="9204523" cy="5256584"/>
          </a:xfrm>
          <a:prstGeom prst="rect">
            <a:avLst/>
          </a:prstGeom>
          <a:noFill/>
          <a:extLst>
            <a:ext uri="{909E8E84-426E-40DD-AFC4-6F175D3DCCD1}">
              <a14:hiddenFill xmlns:a14="http://schemas.microsoft.com/office/drawing/2010/main">
                <a:solidFill>
                  <a:srgbClr val="FFFFFF"/>
                </a:solidFill>
              </a14:hiddenFill>
            </a:ext>
          </a:extLst>
        </p:spPr>
      </p:pic>
      <p:sp>
        <p:nvSpPr>
          <p:cNvPr id="7" name="Rechteck 6"/>
          <p:cNvSpPr/>
          <p:nvPr userDrawn="1"/>
        </p:nvSpPr>
        <p:spPr>
          <a:xfrm>
            <a:off x="-20320" y="4227934"/>
            <a:ext cx="1620000" cy="360000"/>
          </a:xfrm>
          <a:prstGeom prst="rect">
            <a:avLst/>
          </a:prstGeom>
          <a:solidFill>
            <a:srgbClr val="B80F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HelveticaNeueLT Pro 43 LtEx" panose="020B0503020202020204" pitchFamily="34" charset="0"/>
            </a:endParaRPr>
          </a:p>
        </p:txBody>
      </p:sp>
      <p:pic>
        <p:nvPicPr>
          <p:cNvPr id="8" name="Grafik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53537" y="4312465"/>
            <a:ext cx="1222119" cy="195379"/>
          </a:xfrm>
          <a:prstGeom prst="rect">
            <a:avLst/>
          </a:prstGeom>
        </p:spPr>
      </p:pic>
      <p:sp>
        <p:nvSpPr>
          <p:cNvPr id="12" name="Inhaltsplatzhalter 4"/>
          <p:cNvSpPr>
            <a:spLocks noGrp="1"/>
          </p:cNvSpPr>
          <p:nvPr>
            <p:ph sz="quarter" idx="10" hasCustomPrompt="1"/>
          </p:nvPr>
        </p:nvSpPr>
        <p:spPr>
          <a:xfrm>
            <a:off x="444351" y="1275606"/>
            <a:ext cx="4815071" cy="1082408"/>
          </a:xfrm>
        </p:spPr>
        <p:txBody>
          <a:bodyPr/>
          <a:lstStyle>
            <a:lvl1pPr marL="0" indent="0">
              <a:buNone/>
              <a:defRPr sz="3600">
                <a:solidFill>
                  <a:srgbClr val="B80F2E"/>
                </a:solidFill>
                <a:latin typeface="HelveticaNeueLT Pro 43 LtEx" panose="020B0503020202020204" pitchFamily="34" charset="0"/>
              </a:defRPr>
            </a:lvl1pPr>
          </a:lstStyle>
          <a:p>
            <a:pPr lvl="0"/>
            <a:r>
              <a:rPr lang="de-DE" noProof="0" dirty="0" smtClean="0"/>
              <a:t>Title</a:t>
            </a:r>
            <a:endParaRPr lang="de-DE" noProof="0" dirty="0"/>
          </a:p>
        </p:txBody>
      </p:sp>
      <p:sp>
        <p:nvSpPr>
          <p:cNvPr id="13" name="Inhaltsplatzhalter 4"/>
          <p:cNvSpPr>
            <a:spLocks noGrp="1"/>
          </p:cNvSpPr>
          <p:nvPr>
            <p:ph sz="quarter" idx="12" hasCustomPrompt="1"/>
          </p:nvPr>
        </p:nvSpPr>
        <p:spPr>
          <a:xfrm>
            <a:off x="444351" y="2364744"/>
            <a:ext cx="4815071" cy="495038"/>
          </a:xfrm>
        </p:spPr>
        <p:txBody>
          <a:bodyPr/>
          <a:lstStyle>
            <a:lvl1pPr marL="0" indent="0">
              <a:buNone/>
              <a:defRPr sz="2800">
                <a:solidFill>
                  <a:schemeClr val="bg1"/>
                </a:solidFill>
                <a:latin typeface="HelveticaNeueLT Pro 43 LtEx" panose="020B0503020202020204" pitchFamily="34" charset="0"/>
              </a:defRPr>
            </a:lvl1pPr>
          </a:lstStyle>
          <a:p>
            <a:pPr lvl="0"/>
            <a:r>
              <a:rPr lang="de-DE" noProof="0" dirty="0" smtClean="0"/>
              <a:t>Untertitel</a:t>
            </a:r>
            <a:endParaRPr lang="de-DE" noProof="0" dirty="0"/>
          </a:p>
        </p:txBody>
      </p:sp>
      <p:sp>
        <p:nvSpPr>
          <p:cNvPr id="14" name="Textfeld 13"/>
          <p:cNvSpPr txBox="1"/>
          <p:nvPr userDrawn="1"/>
        </p:nvSpPr>
        <p:spPr>
          <a:xfrm>
            <a:off x="156652" y="4643517"/>
            <a:ext cx="1494320" cy="261610"/>
          </a:xfrm>
          <a:prstGeom prst="rect">
            <a:avLst/>
          </a:prstGeom>
          <a:noFill/>
        </p:spPr>
        <p:txBody>
          <a:bodyPr wrap="none" rtlCol="0">
            <a:spAutoFit/>
          </a:bodyPr>
          <a:lstStyle/>
          <a:p>
            <a:r>
              <a:rPr lang="de-DE" sz="1100" dirty="0" smtClean="0">
                <a:solidFill>
                  <a:schemeClr val="bg1"/>
                </a:solidFill>
                <a:latin typeface="HelveticaNeueLT Pro 43 LtEx" panose="020B0503020202020204" pitchFamily="34" charset="0"/>
              </a:rPr>
              <a:t>www.nexus-ag.de</a:t>
            </a:r>
            <a:endParaRPr lang="de-DE" sz="1100" dirty="0">
              <a:solidFill>
                <a:schemeClr val="bg1"/>
              </a:solidFill>
              <a:latin typeface="HelveticaNeueLT Pro 43 LtEx" panose="020B0503020202020204" pitchFamily="34" charset="0"/>
            </a:endParaRPr>
          </a:p>
        </p:txBody>
      </p:sp>
    </p:spTree>
    <p:extLst>
      <p:ext uri="{BB962C8B-B14F-4D97-AF65-F5344CB8AC3E}">
        <p14:creationId xmlns:p14="http://schemas.microsoft.com/office/powerpoint/2010/main" val="236475669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Hintergrund 4">
    <p:spTree>
      <p:nvGrpSpPr>
        <p:cNvPr id="1" name=""/>
        <p:cNvGrpSpPr/>
        <p:nvPr/>
      </p:nvGrpSpPr>
      <p:grpSpPr>
        <a:xfrm>
          <a:off x="0" y="0"/>
          <a:ext cx="0" cy="0"/>
          <a:chOff x="0" y="0"/>
          <a:chExt cx="0" cy="0"/>
        </a:xfrm>
      </p:grpSpPr>
      <p:pic>
        <p:nvPicPr>
          <p:cNvPr id="3" name="Picture 2"/>
          <p:cNvPicPr>
            <a:picLocks noChangeAspect="1" noChangeArrowheads="1"/>
          </p:cNvPicPr>
          <p:nvPr userDrawn="1"/>
        </p:nvPicPr>
        <p:blipFill rotWithShape="1">
          <a:blip r:embed="rId2" cstate="print">
            <a:extLst>
              <a:ext uri="{28A0092B-C50C-407E-A947-70E740481C1C}">
                <a14:useLocalDpi xmlns:a14="http://schemas.microsoft.com/office/drawing/2010/main"/>
              </a:ext>
            </a:extLst>
          </a:blip>
          <a:srcRect/>
          <a:stretch/>
        </p:blipFill>
        <p:spPr bwMode="auto">
          <a:xfrm>
            <a:off x="-36512" y="-41816"/>
            <a:ext cx="9180512" cy="5349870"/>
          </a:xfrm>
          <a:prstGeom prst="rect">
            <a:avLst/>
          </a:prstGeom>
          <a:noFill/>
          <a:extLst>
            <a:ext uri="{909E8E84-426E-40DD-AFC4-6F175D3DCCD1}">
              <a14:hiddenFill xmlns:a14="http://schemas.microsoft.com/office/drawing/2010/main">
                <a:solidFill>
                  <a:srgbClr val="FFFFFF"/>
                </a:solidFill>
              </a14:hiddenFill>
            </a:ext>
          </a:extLst>
        </p:spPr>
      </p:pic>
      <p:sp>
        <p:nvSpPr>
          <p:cNvPr id="7" name="Rechteck 6"/>
          <p:cNvSpPr/>
          <p:nvPr userDrawn="1"/>
        </p:nvSpPr>
        <p:spPr>
          <a:xfrm>
            <a:off x="-36512" y="4227934"/>
            <a:ext cx="1636192" cy="360000"/>
          </a:xfrm>
          <a:prstGeom prst="rect">
            <a:avLst/>
          </a:prstGeom>
          <a:solidFill>
            <a:srgbClr val="B80F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HelveticaNeueLT Pro 43 LtEx" panose="020B0503020202020204" pitchFamily="34" charset="0"/>
            </a:endParaRPr>
          </a:p>
        </p:txBody>
      </p:sp>
      <p:pic>
        <p:nvPicPr>
          <p:cNvPr id="8" name="Grafik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53537" y="4312465"/>
            <a:ext cx="1222119" cy="195379"/>
          </a:xfrm>
          <a:prstGeom prst="rect">
            <a:avLst/>
          </a:prstGeom>
        </p:spPr>
      </p:pic>
      <p:sp>
        <p:nvSpPr>
          <p:cNvPr id="12" name="Inhaltsplatzhalter 4"/>
          <p:cNvSpPr>
            <a:spLocks noGrp="1"/>
          </p:cNvSpPr>
          <p:nvPr>
            <p:ph sz="quarter" idx="10" hasCustomPrompt="1"/>
          </p:nvPr>
        </p:nvSpPr>
        <p:spPr>
          <a:xfrm>
            <a:off x="444351" y="1275606"/>
            <a:ext cx="4815071" cy="1082408"/>
          </a:xfrm>
        </p:spPr>
        <p:txBody>
          <a:bodyPr/>
          <a:lstStyle>
            <a:lvl1pPr marL="0" indent="0">
              <a:buNone/>
              <a:defRPr sz="3600">
                <a:solidFill>
                  <a:srgbClr val="B80F2E"/>
                </a:solidFill>
                <a:latin typeface="HelveticaNeueLT Pro 43 LtEx" panose="020B0503020202020204" pitchFamily="34" charset="0"/>
              </a:defRPr>
            </a:lvl1pPr>
          </a:lstStyle>
          <a:p>
            <a:pPr lvl="0"/>
            <a:r>
              <a:rPr lang="de-DE" noProof="0" dirty="0" smtClean="0"/>
              <a:t>Title</a:t>
            </a:r>
            <a:endParaRPr lang="de-DE" noProof="0" dirty="0"/>
          </a:p>
        </p:txBody>
      </p:sp>
      <p:sp>
        <p:nvSpPr>
          <p:cNvPr id="13" name="Inhaltsplatzhalter 4"/>
          <p:cNvSpPr>
            <a:spLocks noGrp="1"/>
          </p:cNvSpPr>
          <p:nvPr>
            <p:ph sz="quarter" idx="12" hasCustomPrompt="1"/>
          </p:nvPr>
        </p:nvSpPr>
        <p:spPr>
          <a:xfrm>
            <a:off x="444351" y="2364744"/>
            <a:ext cx="4815071" cy="495038"/>
          </a:xfrm>
        </p:spPr>
        <p:txBody>
          <a:bodyPr/>
          <a:lstStyle>
            <a:lvl1pPr marL="0" indent="0">
              <a:buNone/>
              <a:defRPr sz="2800">
                <a:solidFill>
                  <a:schemeClr val="bg1"/>
                </a:solidFill>
                <a:latin typeface="HelveticaNeueLT Pro 43 LtEx" panose="020B0503020202020204" pitchFamily="34" charset="0"/>
              </a:defRPr>
            </a:lvl1pPr>
          </a:lstStyle>
          <a:p>
            <a:pPr lvl="0"/>
            <a:r>
              <a:rPr lang="de-DE" noProof="0" dirty="0" smtClean="0"/>
              <a:t>Untertitel</a:t>
            </a:r>
            <a:endParaRPr lang="de-DE" noProof="0" dirty="0"/>
          </a:p>
        </p:txBody>
      </p:sp>
      <p:sp>
        <p:nvSpPr>
          <p:cNvPr id="14" name="Textfeld 13"/>
          <p:cNvSpPr txBox="1"/>
          <p:nvPr userDrawn="1"/>
        </p:nvSpPr>
        <p:spPr>
          <a:xfrm>
            <a:off x="156652" y="4643517"/>
            <a:ext cx="1494320" cy="261610"/>
          </a:xfrm>
          <a:prstGeom prst="rect">
            <a:avLst/>
          </a:prstGeom>
          <a:noFill/>
        </p:spPr>
        <p:txBody>
          <a:bodyPr wrap="none" rtlCol="0">
            <a:spAutoFit/>
          </a:bodyPr>
          <a:lstStyle/>
          <a:p>
            <a:r>
              <a:rPr lang="de-DE" sz="1100" dirty="0" smtClean="0">
                <a:solidFill>
                  <a:schemeClr val="bg1"/>
                </a:solidFill>
                <a:latin typeface="HelveticaNeueLT Pro 43 LtEx" panose="020B0503020202020204" pitchFamily="34" charset="0"/>
              </a:rPr>
              <a:t>www.nexus-ag.de</a:t>
            </a:r>
            <a:endParaRPr lang="de-DE" sz="1100" dirty="0">
              <a:solidFill>
                <a:schemeClr val="bg1"/>
              </a:solidFill>
              <a:latin typeface="HelveticaNeueLT Pro 43 LtEx" panose="020B0503020202020204" pitchFamily="34" charset="0"/>
            </a:endParaRPr>
          </a:p>
        </p:txBody>
      </p:sp>
    </p:spTree>
    <p:extLst>
      <p:ext uri="{BB962C8B-B14F-4D97-AF65-F5344CB8AC3E}">
        <p14:creationId xmlns:p14="http://schemas.microsoft.com/office/powerpoint/2010/main" val="55568459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Hintergrund 4">
    <p:spTree>
      <p:nvGrpSpPr>
        <p:cNvPr id="1" name=""/>
        <p:cNvGrpSpPr/>
        <p:nvPr/>
      </p:nvGrpSpPr>
      <p:grpSpPr>
        <a:xfrm>
          <a:off x="0" y="0"/>
          <a:ext cx="0" cy="0"/>
          <a:chOff x="0" y="0"/>
          <a:chExt cx="0" cy="0"/>
        </a:xfrm>
      </p:grpSpPr>
      <p:pic>
        <p:nvPicPr>
          <p:cNvPr id="3" name="Grafik 2"/>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6512" y="1"/>
            <a:ext cx="9382991" cy="5164038"/>
          </a:xfrm>
          <a:prstGeom prst="rect">
            <a:avLst/>
          </a:prstGeom>
        </p:spPr>
      </p:pic>
      <p:sp>
        <p:nvSpPr>
          <p:cNvPr id="7" name="Rechteck 6"/>
          <p:cNvSpPr/>
          <p:nvPr userDrawn="1"/>
        </p:nvSpPr>
        <p:spPr>
          <a:xfrm>
            <a:off x="-36512" y="4227934"/>
            <a:ext cx="1636192" cy="360000"/>
          </a:xfrm>
          <a:prstGeom prst="rect">
            <a:avLst/>
          </a:prstGeom>
          <a:solidFill>
            <a:srgbClr val="B80F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HelveticaNeueLT Pro 43 LtEx" panose="020B0503020202020204" pitchFamily="34" charset="0"/>
            </a:endParaRPr>
          </a:p>
        </p:txBody>
      </p:sp>
      <p:pic>
        <p:nvPicPr>
          <p:cNvPr id="8" name="Grafik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53537" y="4312465"/>
            <a:ext cx="1222119" cy="195379"/>
          </a:xfrm>
          <a:prstGeom prst="rect">
            <a:avLst/>
          </a:prstGeom>
        </p:spPr>
      </p:pic>
      <p:sp>
        <p:nvSpPr>
          <p:cNvPr id="12" name="Inhaltsplatzhalter 4"/>
          <p:cNvSpPr>
            <a:spLocks noGrp="1"/>
          </p:cNvSpPr>
          <p:nvPr>
            <p:ph sz="quarter" idx="10" hasCustomPrompt="1"/>
          </p:nvPr>
        </p:nvSpPr>
        <p:spPr>
          <a:xfrm>
            <a:off x="444351" y="1275606"/>
            <a:ext cx="4815071" cy="1082408"/>
          </a:xfrm>
        </p:spPr>
        <p:txBody>
          <a:bodyPr/>
          <a:lstStyle>
            <a:lvl1pPr marL="0" indent="0">
              <a:buNone/>
              <a:defRPr sz="3600">
                <a:solidFill>
                  <a:srgbClr val="B80F2E"/>
                </a:solidFill>
                <a:latin typeface="HelveticaNeueLT Pro 43 LtEx" panose="020B0503020202020204" pitchFamily="34" charset="0"/>
              </a:defRPr>
            </a:lvl1pPr>
          </a:lstStyle>
          <a:p>
            <a:pPr lvl="0"/>
            <a:r>
              <a:rPr lang="de-DE" noProof="0" dirty="0" smtClean="0"/>
              <a:t>Title</a:t>
            </a:r>
            <a:endParaRPr lang="de-DE" noProof="0" dirty="0"/>
          </a:p>
        </p:txBody>
      </p:sp>
      <p:sp>
        <p:nvSpPr>
          <p:cNvPr id="13" name="Inhaltsplatzhalter 4"/>
          <p:cNvSpPr>
            <a:spLocks noGrp="1"/>
          </p:cNvSpPr>
          <p:nvPr>
            <p:ph sz="quarter" idx="12" hasCustomPrompt="1"/>
          </p:nvPr>
        </p:nvSpPr>
        <p:spPr>
          <a:xfrm>
            <a:off x="444351" y="2364744"/>
            <a:ext cx="4815071" cy="495038"/>
          </a:xfrm>
        </p:spPr>
        <p:txBody>
          <a:bodyPr/>
          <a:lstStyle>
            <a:lvl1pPr marL="0" indent="0">
              <a:buNone/>
              <a:defRPr sz="2800">
                <a:solidFill>
                  <a:schemeClr val="bg1"/>
                </a:solidFill>
                <a:latin typeface="HelveticaNeueLT Pro 43 LtEx" panose="020B0503020202020204" pitchFamily="34" charset="0"/>
              </a:defRPr>
            </a:lvl1pPr>
          </a:lstStyle>
          <a:p>
            <a:pPr lvl="0"/>
            <a:r>
              <a:rPr lang="de-DE" noProof="0" dirty="0" smtClean="0"/>
              <a:t>Untertitel</a:t>
            </a:r>
            <a:endParaRPr lang="de-DE" noProof="0" dirty="0"/>
          </a:p>
        </p:txBody>
      </p:sp>
      <p:sp>
        <p:nvSpPr>
          <p:cNvPr id="14" name="Textfeld 13"/>
          <p:cNvSpPr txBox="1"/>
          <p:nvPr userDrawn="1"/>
        </p:nvSpPr>
        <p:spPr>
          <a:xfrm>
            <a:off x="156652" y="4643517"/>
            <a:ext cx="1494320" cy="261610"/>
          </a:xfrm>
          <a:prstGeom prst="rect">
            <a:avLst/>
          </a:prstGeom>
          <a:noFill/>
        </p:spPr>
        <p:txBody>
          <a:bodyPr wrap="none" rtlCol="0">
            <a:spAutoFit/>
          </a:bodyPr>
          <a:lstStyle/>
          <a:p>
            <a:r>
              <a:rPr lang="de-DE" sz="1100" dirty="0" smtClean="0">
                <a:solidFill>
                  <a:schemeClr val="bg1"/>
                </a:solidFill>
                <a:latin typeface="HelveticaNeueLT Pro 43 LtEx" panose="020B0503020202020204" pitchFamily="34" charset="0"/>
              </a:rPr>
              <a:t>www.nexus-ag.de</a:t>
            </a:r>
            <a:endParaRPr lang="de-DE" sz="1100" dirty="0">
              <a:solidFill>
                <a:schemeClr val="bg1"/>
              </a:solidFill>
              <a:latin typeface="HelveticaNeueLT Pro 43 LtEx" panose="020B0503020202020204" pitchFamily="34" charset="0"/>
            </a:endParaRPr>
          </a:p>
        </p:txBody>
      </p:sp>
    </p:spTree>
    <p:extLst>
      <p:ext uri="{BB962C8B-B14F-4D97-AF65-F5344CB8AC3E}">
        <p14:creationId xmlns:p14="http://schemas.microsoft.com/office/powerpoint/2010/main" val="25392322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6" Type="http://schemas.openxmlformats.org/officeDocument/2006/relationships/image" Target="../media/image17.png"/><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image" Target="../media/image16.png"/><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7" name="Textplatzhalter 2"/>
          <p:cNvSpPr>
            <a:spLocks noGrp="1"/>
          </p:cNvSpPr>
          <p:nvPr>
            <p:ph type="body" idx="1"/>
          </p:nvPr>
        </p:nvSpPr>
        <p:spPr bwMode="auto">
          <a:xfrm>
            <a:off x="285750" y="843558"/>
            <a:ext cx="8572500" cy="39026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0" dirty="0" smtClean="0"/>
              <a:t>Textmasterformate durch Klicken bearbeiten</a:t>
            </a:r>
          </a:p>
          <a:p>
            <a:pPr lvl="1"/>
            <a:r>
              <a:rPr lang="de-DE" noProof="0" dirty="0" smtClean="0"/>
              <a:t>Zweite Ebene</a:t>
            </a:r>
          </a:p>
          <a:p>
            <a:pPr lvl="2"/>
            <a:r>
              <a:rPr lang="de-DE" noProof="0" dirty="0" smtClean="0"/>
              <a:t>Dritte Ebene</a:t>
            </a:r>
          </a:p>
          <a:p>
            <a:pPr lvl="3"/>
            <a:r>
              <a:rPr lang="de-DE" noProof="0" dirty="0" smtClean="0"/>
              <a:t>Vierte Ebene</a:t>
            </a:r>
          </a:p>
          <a:p>
            <a:pPr lvl="4"/>
            <a:r>
              <a:rPr lang="de-DE" noProof="0" dirty="0" smtClean="0"/>
              <a:t>Fünfte Ebene</a:t>
            </a:r>
          </a:p>
        </p:txBody>
      </p:sp>
      <p:sp>
        <p:nvSpPr>
          <p:cNvPr id="12" name="Line 18"/>
          <p:cNvSpPr>
            <a:spLocks noChangeShapeType="1"/>
          </p:cNvSpPr>
          <p:nvPr/>
        </p:nvSpPr>
        <p:spPr bwMode="auto">
          <a:xfrm>
            <a:off x="251520" y="4800599"/>
            <a:ext cx="8640960" cy="0"/>
          </a:xfrm>
          <a:prstGeom prst="line">
            <a:avLst/>
          </a:prstGeom>
          <a:noFill/>
          <a:ln w="3175">
            <a:solidFill>
              <a:srgbClr val="50668F"/>
            </a:solidFill>
            <a:round/>
            <a:headEnd/>
            <a:tailEnd/>
          </a:ln>
          <a:effectLst/>
        </p:spPr>
        <p:txBody>
          <a:bodyPr wrap="none" anchor="ctr"/>
          <a:lstStyle/>
          <a:p>
            <a:pPr fontAlgn="auto">
              <a:spcBef>
                <a:spcPts val="0"/>
              </a:spcBef>
              <a:spcAft>
                <a:spcPts val="0"/>
              </a:spcAft>
              <a:defRPr/>
            </a:pPr>
            <a:endParaRPr lang="de-DE" dirty="0">
              <a:latin typeface="HelveticaNeueLT Pro 43 LtEx" panose="020B0503020202020204" pitchFamily="34" charset="0"/>
            </a:endParaRPr>
          </a:p>
        </p:txBody>
      </p:sp>
      <p:pic>
        <p:nvPicPr>
          <p:cNvPr id="9" name="Grafik 8"/>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7596336" y="181273"/>
            <a:ext cx="1224136" cy="195701"/>
          </a:xfrm>
          <a:prstGeom prst="rect">
            <a:avLst/>
          </a:prstGeom>
        </p:spPr>
      </p:pic>
      <p:sp>
        <p:nvSpPr>
          <p:cNvPr id="10" name="Rechteck 9"/>
          <p:cNvSpPr/>
          <p:nvPr userDrawn="1"/>
        </p:nvSpPr>
        <p:spPr>
          <a:xfrm>
            <a:off x="251520" y="132004"/>
            <a:ext cx="8640960" cy="540060"/>
          </a:xfrm>
          <a:prstGeom prst="rect">
            <a:avLst/>
          </a:prstGeom>
          <a:solidFill>
            <a:srgbClr val="B80F2E"/>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975"/>
            <a:endParaRPr lang="de-DE" sz="2800" noProof="0" dirty="0">
              <a:solidFill>
                <a:prstClr val="white"/>
              </a:solidFill>
              <a:latin typeface="HelveticaNeueLT Pro 43 LtEx" panose="020B0503020202020204" pitchFamily="34" charset="0"/>
            </a:endParaRPr>
          </a:p>
        </p:txBody>
      </p:sp>
      <p:pic>
        <p:nvPicPr>
          <p:cNvPr id="11" name="Grafik 10"/>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7531255" y="287816"/>
            <a:ext cx="1238517" cy="198000"/>
          </a:xfrm>
          <a:prstGeom prst="rect">
            <a:avLst/>
          </a:prstGeom>
        </p:spPr>
      </p:pic>
      <p:sp>
        <p:nvSpPr>
          <p:cNvPr id="1026" name="Titelplatzhalter 1"/>
          <p:cNvSpPr>
            <a:spLocks noGrp="1"/>
          </p:cNvSpPr>
          <p:nvPr>
            <p:ph type="title"/>
          </p:nvPr>
        </p:nvSpPr>
        <p:spPr bwMode="auto">
          <a:xfrm>
            <a:off x="271463" y="179426"/>
            <a:ext cx="8586787" cy="55653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de-DE" dirty="0" smtClean="0"/>
              <a:t>Titelmasterformat durch Klicken bearbeiten</a:t>
            </a:r>
          </a:p>
        </p:txBody>
      </p:sp>
    </p:spTree>
    <p:extLst>
      <p:ext uri="{BB962C8B-B14F-4D97-AF65-F5344CB8AC3E}">
        <p14:creationId xmlns:p14="http://schemas.microsoft.com/office/powerpoint/2010/main" val="1507023825"/>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Lst>
  <p:timing>
    <p:tnLst>
      <p:par>
        <p:cTn id="1" dur="indefinite" restart="never" nodeType="tmRoot"/>
      </p:par>
    </p:tnLst>
  </p:timing>
  <p:hf hdr="0"/>
  <p:txStyles>
    <p:titleStyle>
      <a:lvl1pPr algn="l" rtl="0" eaLnBrk="0" fontAlgn="base" hangingPunct="0">
        <a:spcBef>
          <a:spcPct val="0"/>
        </a:spcBef>
        <a:spcAft>
          <a:spcPct val="0"/>
        </a:spcAft>
        <a:defRPr sz="2400" kern="1200">
          <a:solidFill>
            <a:schemeClr val="bg1"/>
          </a:solidFill>
          <a:latin typeface="HelveticaNeue LT 23 UltLtEx" panose="020B0204020202020204" pitchFamily="34" charset="0"/>
          <a:ea typeface="+mj-ea"/>
          <a:cs typeface="+mj-cs"/>
        </a:defRPr>
      </a:lvl1pPr>
      <a:lvl2pPr algn="l" rtl="0" eaLnBrk="0" fontAlgn="base" hangingPunct="0">
        <a:spcBef>
          <a:spcPct val="0"/>
        </a:spcBef>
        <a:spcAft>
          <a:spcPct val="0"/>
        </a:spcAft>
        <a:defRPr sz="3200">
          <a:solidFill>
            <a:schemeClr val="tx1"/>
          </a:solidFill>
          <a:latin typeface="HelveticaNeueLT Pro 23 UltLtEx" pitchFamily="34" charset="0"/>
        </a:defRPr>
      </a:lvl2pPr>
      <a:lvl3pPr algn="l" rtl="0" eaLnBrk="0" fontAlgn="base" hangingPunct="0">
        <a:spcBef>
          <a:spcPct val="0"/>
        </a:spcBef>
        <a:spcAft>
          <a:spcPct val="0"/>
        </a:spcAft>
        <a:defRPr sz="3200">
          <a:solidFill>
            <a:schemeClr val="tx1"/>
          </a:solidFill>
          <a:latin typeface="HelveticaNeueLT Pro 23 UltLtEx" pitchFamily="34" charset="0"/>
        </a:defRPr>
      </a:lvl3pPr>
      <a:lvl4pPr algn="l" rtl="0" eaLnBrk="0" fontAlgn="base" hangingPunct="0">
        <a:spcBef>
          <a:spcPct val="0"/>
        </a:spcBef>
        <a:spcAft>
          <a:spcPct val="0"/>
        </a:spcAft>
        <a:defRPr sz="3200">
          <a:solidFill>
            <a:schemeClr val="tx1"/>
          </a:solidFill>
          <a:latin typeface="HelveticaNeueLT Pro 23 UltLtEx" pitchFamily="34" charset="0"/>
        </a:defRPr>
      </a:lvl4pPr>
      <a:lvl5pPr algn="l" rtl="0" eaLnBrk="0" fontAlgn="base" hangingPunct="0">
        <a:spcBef>
          <a:spcPct val="0"/>
        </a:spcBef>
        <a:spcAft>
          <a:spcPct val="0"/>
        </a:spcAft>
        <a:defRPr sz="3200">
          <a:solidFill>
            <a:schemeClr val="tx1"/>
          </a:solidFill>
          <a:latin typeface="HelveticaNeueLT Pro 23 UltLtEx" pitchFamily="34" charset="0"/>
        </a:defRPr>
      </a:lvl5pPr>
      <a:lvl6pPr marL="457200" algn="l" rtl="0" fontAlgn="base">
        <a:spcBef>
          <a:spcPct val="0"/>
        </a:spcBef>
        <a:spcAft>
          <a:spcPct val="0"/>
        </a:spcAft>
        <a:defRPr sz="3200">
          <a:solidFill>
            <a:schemeClr val="tx1"/>
          </a:solidFill>
          <a:latin typeface="HelveticaNeueLT Pro 23 UltLtEx" pitchFamily="34" charset="0"/>
        </a:defRPr>
      </a:lvl6pPr>
      <a:lvl7pPr marL="914400" algn="l" rtl="0" fontAlgn="base">
        <a:spcBef>
          <a:spcPct val="0"/>
        </a:spcBef>
        <a:spcAft>
          <a:spcPct val="0"/>
        </a:spcAft>
        <a:defRPr sz="3200">
          <a:solidFill>
            <a:schemeClr val="tx1"/>
          </a:solidFill>
          <a:latin typeface="HelveticaNeueLT Pro 23 UltLtEx" pitchFamily="34" charset="0"/>
        </a:defRPr>
      </a:lvl7pPr>
      <a:lvl8pPr marL="1371600" algn="l" rtl="0" fontAlgn="base">
        <a:spcBef>
          <a:spcPct val="0"/>
        </a:spcBef>
        <a:spcAft>
          <a:spcPct val="0"/>
        </a:spcAft>
        <a:defRPr sz="3200">
          <a:solidFill>
            <a:schemeClr val="tx1"/>
          </a:solidFill>
          <a:latin typeface="HelveticaNeueLT Pro 23 UltLtEx" pitchFamily="34" charset="0"/>
        </a:defRPr>
      </a:lvl8pPr>
      <a:lvl9pPr marL="1828800" algn="l" rtl="0" fontAlgn="base">
        <a:spcBef>
          <a:spcPct val="0"/>
        </a:spcBef>
        <a:spcAft>
          <a:spcPct val="0"/>
        </a:spcAft>
        <a:defRPr sz="3200">
          <a:solidFill>
            <a:schemeClr val="tx1"/>
          </a:solidFill>
          <a:latin typeface="HelveticaNeueLT Pro 23 UltLtEx" pitchFamily="34" charset="0"/>
        </a:defRPr>
      </a:lvl9pPr>
    </p:titleStyle>
    <p:bodyStyle>
      <a:lvl1pPr marL="342900" indent="-342900" algn="l" rtl="0" eaLnBrk="0" fontAlgn="base" hangingPunct="0">
        <a:spcBef>
          <a:spcPct val="20000"/>
        </a:spcBef>
        <a:spcAft>
          <a:spcPct val="0"/>
        </a:spcAft>
        <a:buClr>
          <a:srgbClr val="B80F2E"/>
        </a:buClr>
        <a:buFont typeface="Arial" charset="0"/>
        <a:buChar char="+"/>
        <a:defRPr lang="de-DE" sz="1600" kern="1200" dirty="0">
          <a:solidFill>
            <a:schemeClr val="tx1">
              <a:lumMod val="85000"/>
              <a:lumOff val="15000"/>
            </a:schemeClr>
          </a:solidFill>
          <a:latin typeface="HelveticaNeueLT Pro 43 LtEx" panose="020B0503020202020204" pitchFamily="34" charset="0"/>
          <a:ea typeface="+mn-ea"/>
          <a:cs typeface="+mn-cs"/>
        </a:defRPr>
      </a:lvl1pPr>
      <a:lvl2pPr marL="742950" indent="-285750" algn="l" rtl="0" eaLnBrk="0" fontAlgn="base" hangingPunct="0">
        <a:spcBef>
          <a:spcPct val="20000"/>
        </a:spcBef>
        <a:spcAft>
          <a:spcPct val="0"/>
        </a:spcAft>
        <a:buClr>
          <a:srgbClr val="B80F2E"/>
        </a:buClr>
        <a:buFont typeface="Arial" charset="0"/>
        <a:buChar char="+"/>
        <a:defRPr lang="de-DE" sz="1400" kern="1200" dirty="0">
          <a:solidFill>
            <a:schemeClr val="tx1">
              <a:lumMod val="85000"/>
              <a:lumOff val="15000"/>
            </a:schemeClr>
          </a:solidFill>
          <a:latin typeface="HelveticaNeueLT Pro 43 LtEx" panose="020B0503020202020204" pitchFamily="34" charset="0"/>
          <a:ea typeface="+mn-ea"/>
          <a:cs typeface="+mn-cs"/>
        </a:defRPr>
      </a:lvl2pPr>
      <a:lvl3pPr marL="1143000" indent="-228600" algn="l" rtl="0" eaLnBrk="0" fontAlgn="base" hangingPunct="0">
        <a:spcBef>
          <a:spcPct val="20000"/>
        </a:spcBef>
        <a:spcAft>
          <a:spcPct val="0"/>
        </a:spcAft>
        <a:buClr>
          <a:srgbClr val="B80F2E"/>
        </a:buClr>
        <a:buFont typeface="Arial" charset="0"/>
        <a:buChar char="+"/>
        <a:defRPr lang="de-DE" sz="1200" kern="1200" dirty="0">
          <a:solidFill>
            <a:schemeClr val="tx1">
              <a:lumMod val="85000"/>
              <a:lumOff val="15000"/>
            </a:schemeClr>
          </a:solidFill>
          <a:latin typeface="HelveticaNeueLT Pro 43 LtEx" panose="020B0503020202020204" pitchFamily="34" charset="0"/>
          <a:ea typeface="+mn-ea"/>
          <a:cs typeface="+mn-cs"/>
        </a:defRPr>
      </a:lvl3pPr>
      <a:lvl4pPr marL="1600200" indent="-228600" algn="l" rtl="0" eaLnBrk="0" fontAlgn="base" hangingPunct="0">
        <a:spcBef>
          <a:spcPct val="20000"/>
        </a:spcBef>
        <a:spcAft>
          <a:spcPct val="0"/>
        </a:spcAft>
        <a:buClr>
          <a:srgbClr val="B80F2E"/>
        </a:buClr>
        <a:buFont typeface="Arial" charset="0"/>
        <a:buChar char="+"/>
        <a:defRPr lang="de-DE" sz="1200" kern="1200" dirty="0">
          <a:solidFill>
            <a:schemeClr val="tx1">
              <a:lumMod val="85000"/>
              <a:lumOff val="15000"/>
            </a:schemeClr>
          </a:solidFill>
          <a:latin typeface="HelveticaNeueLT Pro 43 LtEx" panose="020B0503020202020204" pitchFamily="34" charset="0"/>
          <a:ea typeface="+mn-ea"/>
          <a:cs typeface="+mn-cs"/>
        </a:defRPr>
      </a:lvl4pPr>
      <a:lvl5pPr marL="2057400" indent="-228600" algn="l" rtl="0" eaLnBrk="0" fontAlgn="base" hangingPunct="0">
        <a:spcBef>
          <a:spcPct val="20000"/>
        </a:spcBef>
        <a:spcAft>
          <a:spcPct val="0"/>
        </a:spcAft>
        <a:buClr>
          <a:srgbClr val="B80F2E"/>
        </a:buClr>
        <a:buFont typeface="Arial" charset="0"/>
        <a:buChar char="+"/>
        <a:defRPr lang="de-DE" sz="1200" kern="1200" dirty="0">
          <a:solidFill>
            <a:schemeClr val="tx1">
              <a:lumMod val="85000"/>
              <a:lumOff val="15000"/>
            </a:schemeClr>
          </a:solidFill>
          <a:latin typeface="HelveticaNeueLT Pro 43 LtEx" panose="020B0503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7" name="Textplatzhalter 2"/>
          <p:cNvSpPr>
            <a:spLocks noGrp="1"/>
          </p:cNvSpPr>
          <p:nvPr>
            <p:ph type="body" idx="1"/>
          </p:nvPr>
        </p:nvSpPr>
        <p:spPr bwMode="auto">
          <a:xfrm>
            <a:off x="285750" y="843558"/>
            <a:ext cx="8572500" cy="39026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0" dirty="0" smtClean="0"/>
              <a:t>Textmasterformate durch Klicken bearbeiten</a:t>
            </a:r>
          </a:p>
          <a:p>
            <a:pPr lvl="1"/>
            <a:r>
              <a:rPr lang="de-DE" noProof="0" dirty="0" smtClean="0"/>
              <a:t>Zweite Ebene</a:t>
            </a:r>
          </a:p>
          <a:p>
            <a:pPr lvl="2"/>
            <a:r>
              <a:rPr lang="de-DE" noProof="0" dirty="0" smtClean="0"/>
              <a:t>Dritte Ebene</a:t>
            </a:r>
          </a:p>
          <a:p>
            <a:pPr lvl="3"/>
            <a:r>
              <a:rPr lang="de-DE" noProof="0" dirty="0" smtClean="0"/>
              <a:t>Vierte Ebene</a:t>
            </a:r>
          </a:p>
          <a:p>
            <a:pPr lvl="4"/>
            <a:r>
              <a:rPr lang="de-DE" noProof="0" dirty="0" smtClean="0"/>
              <a:t>Fünfte Ebene</a:t>
            </a:r>
          </a:p>
        </p:txBody>
      </p:sp>
      <p:pic>
        <p:nvPicPr>
          <p:cNvPr id="9" name="Grafik 8"/>
          <p:cNvPicPr>
            <a:picLocks noChangeAspect="1"/>
          </p:cNvPicPr>
          <p:nvPr userDrawn="1"/>
        </p:nvPicPr>
        <p:blipFill>
          <a:blip r:embed="rId15" cstate="print">
            <a:extLst>
              <a:ext uri="{28A0092B-C50C-407E-A947-70E740481C1C}">
                <a14:useLocalDpi xmlns:a14="http://schemas.microsoft.com/office/drawing/2010/main"/>
              </a:ext>
            </a:extLst>
          </a:blip>
          <a:stretch>
            <a:fillRect/>
          </a:stretch>
        </p:blipFill>
        <p:spPr>
          <a:xfrm>
            <a:off x="7596336" y="181273"/>
            <a:ext cx="1224136" cy="195701"/>
          </a:xfrm>
          <a:prstGeom prst="rect">
            <a:avLst/>
          </a:prstGeom>
        </p:spPr>
      </p:pic>
      <p:sp>
        <p:nvSpPr>
          <p:cNvPr id="10" name="Rechteck 9"/>
          <p:cNvSpPr/>
          <p:nvPr userDrawn="1"/>
        </p:nvSpPr>
        <p:spPr>
          <a:xfrm>
            <a:off x="251520" y="141480"/>
            <a:ext cx="8640960" cy="540060"/>
          </a:xfrm>
          <a:prstGeom prst="rect">
            <a:avLst/>
          </a:prstGeom>
          <a:solidFill>
            <a:srgbClr val="C00000"/>
          </a:solid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975"/>
            <a:endParaRPr lang="de-DE" sz="2800" noProof="0" dirty="0">
              <a:solidFill>
                <a:prstClr val="white"/>
              </a:solidFill>
              <a:latin typeface="HelveticaNeueLT Pro 43 LtEx" panose="020B0503020202020204" pitchFamily="34" charset="0"/>
            </a:endParaRPr>
          </a:p>
        </p:txBody>
      </p:sp>
      <p:pic>
        <p:nvPicPr>
          <p:cNvPr id="11" name="Grafik 10"/>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a:off x="7531255" y="287816"/>
            <a:ext cx="1238517" cy="198000"/>
          </a:xfrm>
          <a:prstGeom prst="rect">
            <a:avLst/>
          </a:prstGeom>
        </p:spPr>
      </p:pic>
      <p:sp>
        <p:nvSpPr>
          <p:cNvPr id="1026" name="Titelplatzhalter 1"/>
          <p:cNvSpPr>
            <a:spLocks noGrp="1"/>
          </p:cNvSpPr>
          <p:nvPr>
            <p:ph type="title"/>
          </p:nvPr>
        </p:nvSpPr>
        <p:spPr bwMode="auto">
          <a:xfrm>
            <a:off x="271463" y="179426"/>
            <a:ext cx="8586787" cy="55653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de-DE" dirty="0" smtClean="0"/>
              <a:t>Titelmasterformat durch Klicken bearbeiten</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1" r:id="rId3"/>
    <p:sldLayoutId id="2147483693" r:id="rId4"/>
    <p:sldLayoutId id="2147483694" r:id="rId5"/>
    <p:sldLayoutId id="2147483695" r:id="rId6"/>
    <p:sldLayoutId id="2147483696" r:id="rId7"/>
    <p:sldLayoutId id="2147483697" r:id="rId8"/>
    <p:sldLayoutId id="2147483698" r:id="rId9"/>
    <p:sldLayoutId id="2147483699" r:id="rId10"/>
    <p:sldLayoutId id="2147483702" r:id="rId11"/>
    <p:sldLayoutId id="2147483703" r:id="rId12"/>
    <p:sldLayoutId id="2147483722" r:id="rId13"/>
  </p:sldLayoutIdLst>
  <p:timing>
    <p:tnLst>
      <p:par>
        <p:cTn id="1" dur="indefinite" restart="never" nodeType="tmRoot"/>
      </p:par>
    </p:tnLst>
  </p:timing>
  <p:hf hdr="0" ftr="0"/>
  <p:txStyles>
    <p:titleStyle>
      <a:lvl1pPr algn="l" rtl="0" eaLnBrk="0" fontAlgn="base" hangingPunct="0">
        <a:spcBef>
          <a:spcPct val="0"/>
        </a:spcBef>
        <a:spcAft>
          <a:spcPct val="0"/>
        </a:spcAft>
        <a:defRPr sz="2400" kern="1200">
          <a:solidFill>
            <a:schemeClr val="bg1"/>
          </a:solidFill>
          <a:latin typeface="HelveticaNeue LT 23 UltLtEx" panose="020B0204020202020204" pitchFamily="34" charset="0"/>
          <a:ea typeface="+mj-ea"/>
          <a:cs typeface="+mj-cs"/>
        </a:defRPr>
      </a:lvl1pPr>
      <a:lvl2pPr algn="l" rtl="0" eaLnBrk="0" fontAlgn="base" hangingPunct="0">
        <a:spcBef>
          <a:spcPct val="0"/>
        </a:spcBef>
        <a:spcAft>
          <a:spcPct val="0"/>
        </a:spcAft>
        <a:defRPr sz="3200">
          <a:solidFill>
            <a:schemeClr val="tx1"/>
          </a:solidFill>
          <a:latin typeface="HelveticaNeueLT Pro 23 UltLtEx" pitchFamily="34" charset="0"/>
        </a:defRPr>
      </a:lvl2pPr>
      <a:lvl3pPr algn="l" rtl="0" eaLnBrk="0" fontAlgn="base" hangingPunct="0">
        <a:spcBef>
          <a:spcPct val="0"/>
        </a:spcBef>
        <a:spcAft>
          <a:spcPct val="0"/>
        </a:spcAft>
        <a:defRPr sz="3200">
          <a:solidFill>
            <a:schemeClr val="tx1"/>
          </a:solidFill>
          <a:latin typeface="HelveticaNeueLT Pro 23 UltLtEx" pitchFamily="34" charset="0"/>
        </a:defRPr>
      </a:lvl3pPr>
      <a:lvl4pPr algn="l" rtl="0" eaLnBrk="0" fontAlgn="base" hangingPunct="0">
        <a:spcBef>
          <a:spcPct val="0"/>
        </a:spcBef>
        <a:spcAft>
          <a:spcPct val="0"/>
        </a:spcAft>
        <a:defRPr sz="3200">
          <a:solidFill>
            <a:schemeClr val="tx1"/>
          </a:solidFill>
          <a:latin typeface="HelveticaNeueLT Pro 23 UltLtEx" pitchFamily="34" charset="0"/>
        </a:defRPr>
      </a:lvl4pPr>
      <a:lvl5pPr algn="l" rtl="0" eaLnBrk="0" fontAlgn="base" hangingPunct="0">
        <a:spcBef>
          <a:spcPct val="0"/>
        </a:spcBef>
        <a:spcAft>
          <a:spcPct val="0"/>
        </a:spcAft>
        <a:defRPr sz="3200">
          <a:solidFill>
            <a:schemeClr val="tx1"/>
          </a:solidFill>
          <a:latin typeface="HelveticaNeueLT Pro 23 UltLtEx" pitchFamily="34" charset="0"/>
        </a:defRPr>
      </a:lvl5pPr>
      <a:lvl6pPr marL="457200" algn="l" rtl="0" fontAlgn="base">
        <a:spcBef>
          <a:spcPct val="0"/>
        </a:spcBef>
        <a:spcAft>
          <a:spcPct val="0"/>
        </a:spcAft>
        <a:defRPr sz="3200">
          <a:solidFill>
            <a:schemeClr val="tx1"/>
          </a:solidFill>
          <a:latin typeface="HelveticaNeueLT Pro 23 UltLtEx" pitchFamily="34" charset="0"/>
        </a:defRPr>
      </a:lvl6pPr>
      <a:lvl7pPr marL="914400" algn="l" rtl="0" fontAlgn="base">
        <a:spcBef>
          <a:spcPct val="0"/>
        </a:spcBef>
        <a:spcAft>
          <a:spcPct val="0"/>
        </a:spcAft>
        <a:defRPr sz="3200">
          <a:solidFill>
            <a:schemeClr val="tx1"/>
          </a:solidFill>
          <a:latin typeface="HelveticaNeueLT Pro 23 UltLtEx" pitchFamily="34" charset="0"/>
        </a:defRPr>
      </a:lvl7pPr>
      <a:lvl8pPr marL="1371600" algn="l" rtl="0" fontAlgn="base">
        <a:spcBef>
          <a:spcPct val="0"/>
        </a:spcBef>
        <a:spcAft>
          <a:spcPct val="0"/>
        </a:spcAft>
        <a:defRPr sz="3200">
          <a:solidFill>
            <a:schemeClr val="tx1"/>
          </a:solidFill>
          <a:latin typeface="HelveticaNeueLT Pro 23 UltLtEx" pitchFamily="34" charset="0"/>
        </a:defRPr>
      </a:lvl8pPr>
      <a:lvl9pPr marL="1828800" algn="l" rtl="0" fontAlgn="base">
        <a:spcBef>
          <a:spcPct val="0"/>
        </a:spcBef>
        <a:spcAft>
          <a:spcPct val="0"/>
        </a:spcAft>
        <a:defRPr sz="3200">
          <a:solidFill>
            <a:schemeClr val="tx1"/>
          </a:solidFill>
          <a:latin typeface="HelveticaNeueLT Pro 23 UltLtEx" pitchFamily="34" charset="0"/>
        </a:defRPr>
      </a:lvl9pPr>
    </p:titleStyle>
    <p:bodyStyle>
      <a:lvl1pPr marL="342900" indent="-342900" algn="l" rtl="0" eaLnBrk="0" fontAlgn="base" hangingPunct="0">
        <a:spcBef>
          <a:spcPct val="20000"/>
        </a:spcBef>
        <a:spcAft>
          <a:spcPct val="0"/>
        </a:spcAft>
        <a:buClr>
          <a:srgbClr val="B80F2E"/>
        </a:buClr>
        <a:buFont typeface="Arial" charset="0"/>
        <a:buChar char="+"/>
        <a:defRPr lang="de-DE" sz="1600" kern="1200" dirty="0">
          <a:solidFill>
            <a:schemeClr val="tx1">
              <a:lumMod val="85000"/>
              <a:lumOff val="15000"/>
            </a:schemeClr>
          </a:solidFill>
          <a:latin typeface="HelveticaNeueLT Pro 43 LtEx" panose="020B0503020202020204" pitchFamily="34" charset="0"/>
          <a:ea typeface="+mn-ea"/>
          <a:cs typeface="+mn-cs"/>
        </a:defRPr>
      </a:lvl1pPr>
      <a:lvl2pPr marL="742950" indent="-285750" algn="l" rtl="0" eaLnBrk="0" fontAlgn="base" hangingPunct="0">
        <a:spcBef>
          <a:spcPct val="20000"/>
        </a:spcBef>
        <a:spcAft>
          <a:spcPct val="0"/>
        </a:spcAft>
        <a:buClr>
          <a:srgbClr val="B80F2E"/>
        </a:buClr>
        <a:buFont typeface="Arial" charset="0"/>
        <a:buChar char="+"/>
        <a:defRPr lang="de-DE" sz="1400" kern="1200" dirty="0">
          <a:solidFill>
            <a:schemeClr val="tx1">
              <a:lumMod val="85000"/>
              <a:lumOff val="15000"/>
            </a:schemeClr>
          </a:solidFill>
          <a:latin typeface="HelveticaNeueLT Pro 43 LtEx" panose="020B0503020202020204" pitchFamily="34" charset="0"/>
          <a:ea typeface="+mn-ea"/>
          <a:cs typeface="+mn-cs"/>
        </a:defRPr>
      </a:lvl2pPr>
      <a:lvl3pPr marL="1143000" indent="-228600" algn="l" rtl="0" eaLnBrk="0" fontAlgn="base" hangingPunct="0">
        <a:spcBef>
          <a:spcPct val="20000"/>
        </a:spcBef>
        <a:spcAft>
          <a:spcPct val="0"/>
        </a:spcAft>
        <a:buClr>
          <a:srgbClr val="B80F2E"/>
        </a:buClr>
        <a:buFont typeface="Arial" charset="0"/>
        <a:buChar char="+"/>
        <a:defRPr lang="de-DE" sz="1200" kern="1200" dirty="0">
          <a:solidFill>
            <a:schemeClr val="tx1">
              <a:lumMod val="85000"/>
              <a:lumOff val="15000"/>
            </a:schemeClr>
          </a:solidFill>
          <a:latin typeface="HelveticaNeueLT Pro 43 LtEx" panose="020B0503020202020204" pitchFamily="34" charset="0"/>
          <a:ea typeface="+mn-ea"/>
          <a:cs typeface="+mn-cs"/>
        </a:defRPr>
      </a:lvl3pPr>
      <a:lvl4pPr marL="1600200" indent="-228600" algn="l" rtl="0" eaLnBrk="0" fontAlgn="base" hangingPunct="0">
        <a:spcBef>
          <a:spcPct val="20000"/>
        </a:spcBef>
        <a:spcAft>
          <a:spcPct val="0"/>
        </a:spcAft>
        <a:buClr>
          <a:srgbClr val="B80F2E"/>
        </a:buClr>
        <a:buFont typeface="Arial" charset="0"/>
        <a:buChar char="+"/>
        <a:defRPr lang="de-DE" sz="1200" kern="1200" dirty="0">
          <a:solidFill>
            <a:schemeClr val="tx1">
              <a:lumMod val="85000"/>
              <a:lumOff val="15000"/>
            </a:schemeClr>
          </a:solidFill>
          <a:latin typeface="HelveticaNeueLT Pro 43 LtEx" panose="020B0503020202020204" pitchFamily="34" charset="0"/>
          <a:ea typeface="+mn-ea"/>
          <a:cs typeface="+mn-cs"/>
        </a:defRPr>
      </a:lvl4pPr>
      <a:lvl5pPr marL="2057400" indent="-228600" algn="l" rtl="0" eaLnBrk="0" fontAlgn="base" hangingPunct="0">
        <a:spcBef>
          <a:spcPct val="20000"/>
        </a:spcBef>
        <a:spcAft>
          <a:spcPct val="0"/>
        </a:spcAft>
        <a:buClr>
          <a:srgbClr val="B80F2E"/>
        </a:buClr>
        <a:buFont typeface="Arial" charset="0"/>
        <a:buChar char="+"/>
        <a:defRPr lang="de-DE" sz="1200" kern="1200" dirty="0">
          <a:solidFill>
            <a:schemeClr val="tx1">
              <a:lumMod val="85000"/>
              <a:lumOff val="15000"/>
            </a:schemeClr>
          </a:solidFill>
          <a:latin typeface="HelveticaNeueLT Pro 43 LtEx" panose="020B0503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4.jpeg"/><Relationship Id="rId13" Type="http://schemas.openxmlformats.org/officeDocument/2006/relationships/image" Target="../media/image29.jpeg"/><Relationship Id="rId3" Type="http://schemas.openxmlformats.org/officeDocument/2006/relationships/image" Target="../media/image21.png"/><Relationship Id="rId7" Type="http://schemas.microsoft.com/office/2007/relationships/hdphoto" Target="../media/hdphoto2.wdp"/><Relationship Id="rId12" Type="http://schemas.openxmlformats.org/officeDocument/2006/relationships/image" Target="../media/image28.jpeg"/><Relationship Id="rId2" Type="http://schemas.openxmlformats.org/officeDocument/2006/relationships/notesSlide" Target="../notesSlides/notesSlide1.xml"/><Relationship Id="rId16" Type="http://schemas.openxmlformats.org/officeDocument/2006/relationships/image" Target="../media/image32.jpeg"/><Relationship Id="rId1" Type="http://schemas.openxmlformats.org/officeDocument/2006/relationships/slideLayout" Target="../slideLayouts/slideLayout18.xml"/><Relationship Id="rId6" Type="http://schemas.openxmlformats.org/officeDocument/2006/relationships/image" Target="../media/image23.png"/><Relationship Id="rId11" Type="http://schemas.openxmlformats.org/officeDocument/2006/relationships/image" Target="../media/image27.jpeg"/><Relationship Id="rId5" Type="http://schemas.openxmlformats.org/officeDocument/2006/relationships/image" Target="../media/image22.jpeg"/><Relationship Id="rId15" Type="http://schemas.openxmlformats.org/officeDocument/2006/relationships/image" Target="../media/image31.jpeg"/><Relationship Id="rId10" Type="http://schemas.openxmlformats.org/officeDocument/2006/relationships/image" Target="../media/image26.jpeg"/><Relationship Id="rId4" Type="http://schemas.microsoft.com/office/2007/relationships/hdphoto" Target="../media/hdphoto1.wdp"/><Relationship Id="rId9" Type="http://schemas.openxmlformats.org/officeDocument/2006/relationships/image" Target="../media/image25.jpeg"/><Relationship Id="rId14" Type="http://schemas.openxmlformats.org/officeDocument/2006/relationships/image" Target="../media/image30.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18.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1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18.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14.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png"/><Relationship Id="rId18" Type="http://schemas.openxmlformats.org/officeDocument/2006/relationships/image" Target="../media/image63.png"/><Relationship Id="rId3" Type="http://schemas.openxmlformats.org/officeDocument/2006/relationships/image" Target="../media/image48.gif"/><Relationship Id="rId7" Type="http://schemas.openxmlformats.org/officeDocument/2006/relationships/image" Target="../media/image52.jpeg"/><Relationship Id="rId12" Type="http://schemas.openxmlformats.org/officeDocument/2006/relationships/image" Target="../media/image57.jpeg"/><Relationship Id="rId17" Type="http://schemas.openxmlformats.org/officeDocument/2006/relationships/image" Target="../media/image62.jpeg"/><Relationship Id="rId2" Type="http://schemas.openxmlformats.org/officeDocument/2006/relationships/notesSlide" Target="../notesSlides/notesSlide5.xml"/><Relationship Id="rId16" Type="http://schemas.openxmlformats.org/officeDocument/2006/relationships/image" Target="../media/image61.png"/><Relationship Id="rId20" Type="http://schemas.openxmlformats.org/officeDocument/2006/relationships/image" Target="../media/image65.png"/><Relationship Id="rId1" Type="http://schemas.openxmlformats.org/officeDocument/2006/relationships/slideLayout" Target="../slideLayouts/slideLayout18.xml"/><Relationship Id="rId6" Type="http://schemas.openxmlformats.org/officeDocument/2006/relationships/image" Target="../media/image51.gif"/><Relationship Id="rId11" Type="http://schemas.openxmlformats.org/officeDocument/2006/relationships/image" Target="../media/image56.png"/><Relationship Id="rId5" Type="http://schemas.openxmlformats.org/officeDocument/2006/relationships/image" Target="../media/image50.jpeg"/><Relationship Id="rId15" Type="http://schemas.openxmlformats.org/officeDocument/2006/relationships/image" Target="../media/image60.png"/><Relationship Id="rId10" Type="http://schemas.openxmlformats.org/officeDocument/2006/relationships/image" Target="../media/image55.gif"/><Relationship Id="rId19" Type="http://schemas.openxmlformats.org/officeDocument/2006/relationships/image" Target="../media/image64.gif"/><Relationship Id="rId4" Type="http://schemas.openxmlformats.org/officeDocument/2006/relationships/image" Target="../media/image49.jpeg"/><Relationship Id="rId9" Type="http://schemas.openxmlformats.org/officeDocument/2006/relationships/image" Target="../media/image54.png"/><Relationship Id="rId14" Type="http://schemas.openxmlformats.org/officeDocument/2006/relationships/image" Target="../media/image5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llipse 6"/>
          <p:cNvSpPr/>
          <p:nvPr/>
        </p:nvSpPr>
        <p:spPr>
          <a:xfrm>
            <a:off x="6053837" y="726275"/>
            <a:ext cx="504056" cy="432048"/>
          </a:xfrm>
          <a:prstGeom prst="ellipse">
            <a:avLst/>
          </a:prstGeom>
        </p:spPr>
        <p:txBody>
          <a:bodyPr rtlCol="0" anchor="ctr">
            <a:spAutoFit/>
          </a:bodyPr>
          <a:lstStyle/>
          <a:p>
            <a:pPr algn="ctr"/>
            <a:endParaRPr lang="de-DE" sz="1600" dirty="0">
              <a:solidFill>
                <a:schemeClr val="tx1">
                  <a:lumMod val="85000"/>
                  <a:lumOff val="15000"/>
                </a:schemeClr>
              </a:solidFill>
              <a:latin typeface="HelveticaNeue LT 43 LightEx" panose="020B0503020202020204" pitchFamily="34" charset="0"/>
            </a:endParaRPr>
          </a:p>
        </p:txBody>
      </p:sp>
      <p:sp>
        <p:nvSpPr>
          <p:cNvPr id="33" name="Rechteck 32"/>
          <p:cNvSpPr/>
          <p:nvPr/>
        </p:nvSpPr>
        <p:spPr>
          <a:xfrm>
            <a:off x="-160209" y="3839232"/>
            <a:ext cx="8989119" cy="1000274"/>
          </a:xfrm>
          <a:prstGeom prst="rect">
            <a:avLst/>
          </a:prstGeom>
        </p:spPr>
        <p:txBody>
          <a:bodyPr wrap="square">
            <a:spAutoFit/>
          </a:bodyPr>
          <a:lstStyle/>
          <a:p>
            <a:pPr lvl="1"/>
            <a:r>
              <a:rPr lang="de-DE" sz="1200" dirty="0">
                <a:latin typeface="HelveticaNeue LT 43 LightEx" pitchFamily="34" charset="0"/>
              </a:rPr>
              <a:t>Die NEXUS AG ist ein europaweit tätiger IT-Lösungsanbieter im Gesundheitswesen mit dem breitesten Produktportfolio am Markt. </a:t>
            </a:r>
            <a:r>
              <a:rPr lang="de-DE" sz="1200" dirty="0" smtClean="0">
                <a:latin typeface="HelveticaNeue LT 43 LightEx" pitchFamily="34" charset="0"/>
              </a:rPr>
              <a:t>Mit </a:t>
            </a:r>
            <a:r>
              <a:rPr lang="de-DE" sz="1200" dirty="0">
                <a:latin typeface="HelveticaNeue LT 43 LightEx" pitchFamily="34" charset="0"/>
              </a:rPr>
              <a:t>ca. 461 Gesamthaus-, 1.620 Abteilungs- und über 700 QM-Installationen sowie </a:t>
            </a:r>
            <a:r>
              <a:rPr lang="de-DE" sz="1200" dirty="0" smtClean="0">
                <a:latin typeface="HelveticaNeue LT 43 LightEx" pitchFamily="34" charset="0"/>
              </a:rPr>
              <a:t>720 </a:t>
            </a:r>
            <a:r>
              <a:rPr lang="de-DE" sz="1200" dirty="0">
                <a:latin typeface="HelveticaNeue LT 43 LightEx" pitchFamily="34" charset="0"/>
              </a:rPr>
              <a:t>Heimlösungen in Deutschland und 25 weiteren Ländern in Europa, in den USA und im arabischen Raum bietet NEXUS international anerkannte und erfolgreiche Informationssysteme.</a:t>
            </a:r>
          </a:p>
          <a:p>
            <a:pPr lvl="1"/>
            <a:endParaRPr lang="de-DE" sz="1100" dirty="0">
              <a:solidFill>
                <a:schemeClr val="tx1">
                  <a:lumMod val="85000"/>
                  <a:lumOff val="15000"/>
                </a:schemeClr>
              </a:solidFill>
              <a:latin typeface="HelveticaNeue LT 43 LightEx" pitchFamily="34" charset="0"/>
            </a:endParaRPr>
          </a:p>
        </p:txBody>
      </p:sp>
      <p:grpSp>
        <p:nvGrpSpPr>
          <p:cNvPr id="35" name="Gruppieren 34"/>
          <p:cNvGrpSpPr/>
          <p:nvPr/>
        </p:nvGrpSpPr>
        <p:grpSpPr>
          <a:xfrm>
            <a:off x="323528" y="912810"/>
            <a:ext cx="8505383" cy="2965193"/>
            <a:chOff x="323528" y="912810"/>
            <a:chExt cx="8505383" cy="2965193"/>
          </a:xfrm>
        </p:grpSpPr>
        <p:pic>
          <p:nvPicPr>
            <p:cNvPr id="47" name="Grafik 46"/>
            <p:cNvPicPr>
              <a:picLocks noChangeAspect="1"/>
            </p:cNvPicPr>
            <p:nvPr/>
          </p:nvPicPr>
          <p:blipFill rotWithShape="1">
            <a:blip r:embed="rId3" cstate="print">
              <a:lum bright="6000"/>
              <a:extLst>
                <a:ext uri="{BEBA8EAE-BF5A-486C-A8C5-ECC9F3942E4B}">
                  <a14:imgProps xmlns:a14="http://schemas.microsoft.com/office/drawing/2010/main">
                    <a14:imgLayer r:embed="rId4">
                      <a14:imgEffect>
                        <a14:brightnessContrast bright="7000"/>
                      </a14:imgEffect>
                    </a14:imgLayer>
                  </a14:imgProps>
                </a:ext>
                <a:ext uri="{28A0092B-C50C-407E-A947-70E740481C1C}">
                  <a14:useLocalDpi xmlns:a14="http://schemas.microsoft.com/office/drawing/2010/main" val="0"/>
                </a:ext>
              </a:extLst>
            </a:blip>
            <a:srcRect l="34849" r="8418"/>
            <a:stretch/>
          </p:blipFill>
          <p:spPr>
            <a:xfrm>
              <a:off x="400974" y="2457798"/>
              <a:ext cx="1340895" cy="1140783"/>
            </a:xfrm>
            <a:prstGeom prst="rect">
              <a:avLst/>
            </a:prstGeom>
          </p:spPr>
        </p:pic>
        <p:pic>
          <p:nvPicPr>
            <p:cNvPr id="49" name="Grafik 48"/>
            <p:cNvPicPr>
              <a:picLocks noChangeAspect="1"/>
            </p:cNvPicPr>
            <p:nvPr/>
          </p:nvPicPr>
          <p:blipFill rotWithShape="1">
            <a:blip r:embed="rId5" cstate="print">
              <a:extLst>
                <a:ext uri="{28A0092B-C50C-407E-A947-70E740481C1C}">
                  <a14:useLocalDpi xmlns:a14="http://schemas.microsoft.com/office/drawing/2010/main" val="0"/>
                </a:ext>
              </a:extLst>
            </a:blip>
            <a:srcRect l="1820" r="18404"/>
            <a:stretch/>
          </p:blipFill>
          <p:spPr>
            <a:xfrm>
              <a:off x="4626281" y="2446453"/>
              <a:ext cx="1361780" cy="1137671"/>
            </a:xfrm>
            <a:prstGeom prst="rect">
              <a:avLst/>
            </a:prstGeom>
          </p:spPr>
        </p:pic>
        <p:pic>
          <p:nvPicPr>
            <p:cNvPr id="50" name="Grafik 49"/>
            <p:cNvPicPr>
              <a:picLocks noChangeAspect="1"/>
            </p:cNvPicPr>
            <p:nvPr/>
          </p:nvPicPr>
          <p:blipFill rotWithShape="1">
            <a:blip r:embed="rId6" cstate="print">
              <a:extLst>
                <a:ext uri="{BEBA8EAE-BF5A-486C-A8C5-ECC9F3942E4B}">
                  <a14:imgProps xmlns:a14="http://schemas.microsoft.com/office/drawing/2010/main">
                    <a14:imgLayer r:embed="rId7">
                      <a14:imgEffect>
                        <a14:brightnessContrast bright="18000"/>
                      </a14:imgEffect>
                    </a14:imgLayer>
                  </a14:imgProps>
                </a:ext>
                <a:ext uri="{28A0092B-C50C-407E-A947-70E740481C1C}">
                  <a14:useLocalDpi xmlns:a14="http://schemas.microsoft.com/office/drawing/2010/main" val="0"/>
                </a:ext>
              </a:extLst>
            </a:blip>
            <a:srcRect l="-1" r="38586"/>
            <a:stretch/>
          </p:blipFill>
          <p:spPr>
            <a:xfrm>
              <a:off x="1804326" y="914156"/>
              <a:ext cx="1346482" cy="1156191"/>
            </a:xfrm>
            <a:prstGeom prst="rect">
              <a:avLst/>
            </a:prstGeom>
            <a:effectLst>
              <a:glow>
                <a:schemeClr val="accent1">
                  <a:alpha val="40000"/>
                </a:schemeClr>
              </a:glow>
            </a:effectLst>
          </p:spPr>
        </p:pic>
        <p:pic>
          <p:nvPicPr>
            <p:cNvPr id="51" name="Grafik 50"/>
            <p:cNvPicPr>
              <a:picLocks noChangeAspect="1"/>
            </p:cNvPicPr>
            <p:nvPr/>
          </p:nvPicPr>
          <p:blipFill rotWithShape="1">
            <a:blip r:embed="rId8" cstate="print">
              <a:extLst>
                <a:ext uri="{28A0092B-C50C-407E-A947-70E740481C1C}">
                  <a14:useLocalDpi xmlns:a14="http://schemas.microsoft.com/office/drawing/2010/main" val="0"/>
                </a:ext>
              </a:extLst>
            </a:blip>
            <a:srcRect l="3140" r="17155"/>
            <a:stretch/>
          </p:blipFill>
          <p:spPr>
            <a:xfrm>
              <a:off x="1804325" y="2446453"/>
              <a:ext cx="1342800" cy="1134620"/>
            </a:xfrm>
            <a:prstGeom prst="rect">
              <a:avLst/>
            </a:prstGeom>
          </p:spPr>
        </p:pic>
        <p:pic>
          <p:nvPicPr>
            <p:cNvPr id="52" name="Grafik 51"/>
            <p:cNvPicPr>
              <a:picLocks noChangeAspect="1"/>
            </p:cNvPicPr>
            <p:nvPr/>
          </p:nvPicPr>
          <p:blipFill rotWithShape="1">
            <a:blip r:embed="rId9" cstate="print">
              <a:extLst>
                <a:ext uri="{28A0092B-C50C-407E-A947-70E740481C1C}">
                  <a14:useLocalDpi xmlns:a14="http://schemas.microsoft.com/office/drawing/2010/main" val="0"/>
                </a:ext>
              </a:extLst>
            </a:blip>
            <a:srcRect l="12347" r="7683"/>
            <a:stretch/>
          </p:blipFill>
          <p:spPr>
            <a:xfrm>
              <a:off x="3208221" y="2446453"/>
              <a:ext cx="1342800" cy="1137671"/>
            </a:xfrm>
            <a:prstGeom prst="rect">
              <a:avLst/>
            </a:prstGeom>
          </p:spPr>
        </p:pic>
        <p:pic>
          <p:nvPicPr>
            <p:cNvPr id="53" name="Grafik 52"/>
            <p:cNvPicPr>
              <a:picLocks noChangeAspect="1"/>
            </p:cNvPicPr>
            <p:nvPr/>
          </p:nvPicPr>
          <p:blipFill rotWithShape="1">
            <a:blip r:embed="rId10" cstate="print">
              <a:extLst>
                <a:ext uri="{28A0092B-C50C-407E-A947-70E740481C1C}">
                  <a14:useLocalDpi xmlns:a14="http://schemas.microsoft.com/office/drawing/2010/main" val="0"/>
                </a:ext>
              </a:extLst>
            </a:blip>
            <a:srcRect l="20340"/>
            <a:stretch/>
          </p:blipFill>
          <p:spPr>
            <a:xfrm>
              <a:off x="6050164" y="2446453"/>
              <a:ext cx="1346400" cy="1115524"/>
            </a:xfrm>
            <a:prstGeom prst="rect">
              <a:avLst/>
            </a:prstGeom>
          </p:spPr>
        </p:pic>
        <p:pic>
          <p:nvPicPr>
            <p:cNvPr id="54" name="Grafik 53"/>
            <p:cNvPicPr>
              <a:picLocks noChangeAspect="1"/>
            </p:cNvPicPr>
            <p:nvPr/>
          </p:nvPicPr>
          <p:blipFill rotWithShape="1">
            <a:blip r:embed="rId11" cstate="print">
              <a:extLst>
                <a:ext uri="{28A0092B-C50C-407E-A947-70E740481C1C}">
                  <a14:useLocalDpi xmlns:a14="http://schemas.microsoft.com/office/drawing/2010/main" val="0"/>
                </a:ext>
              </a:extLst>
            </a:blip>
            <a:srcRect l="24714" r="3787"/>
            <a:stretch/>
          </p:blipFill>
          <p:spPr>
            <a:xfrm>
              <a:off x="7482511" y="2446453"/>
              <a:ext cx="1346400" cy="1127013"/>
            </a:xfrm>
            <a:prstGeom prst="rect">
              <a:avLst/>
            </a:prstGeom>
          </p:spPr>
        </p:pic>
        <p:pic>
          <p:nvPicPr>
            <p:cNvPr id="55" name="Grafik 54"/>
            <p:cNvPicPr>
              <a:picLocks noChangeAspect="1"/>
            </p:cNvPicPr>
            <p:nvPr/>
          </p:nvPicPr>
          <p:blipFill rotWithShape="1">
            <a:blip r:embed="rId12" cstate="print">
              <a:extLst>
                <a:ext uri="{28A0092B-C50C-407E-A947-70E740481C1C}">
                  <a14:useLocalDpi xmlns:a14="http://schemas.microsoft.com/office/drawing/2010/main" val="0"/>
                </a:ext>
              </a:extLst>
            </a:blip>
            <a:srcRect l="15280" r="5277"/>
            <a:stretch/>
          </p:blipFill>
          <p:spPr>
            <a:xfrm>
              <a:off x="401867" y="914156"/>
              <a:ext cx="1346261" cy="1157776"/>
            </a:xfrm>
            <a:prstGeom prst="rect">
              <a:avLst/>
            </a:prstGeom>
          </p:spPr>
        </p:pic>
        <p:pic>
          <p:nvPicPr>
            <p:cNvPr id="56" name="Grafik 55"/>
            <p:cNvPicPr>
              <a:picLocks noChangeAspect="1"/>
            </p:cNvPicPr>
            <p:nvPr/>
          </p:nvPicPr>
          <p:blipFill rotWithShape="1">
            <a:blip r:embed="rId13" cstate="print">
              <a:extLst>
                <a:ext uri="{28A0092B-C50C-407E-A947-70E740481C1C}">
                  <a14:useLocalDpi xmlns:a14="http://schemas.microsoft.com/office/drawing/2010/main" val="0"/>
                </a:ext>
              </a:extLst>
            </a:blip>
            <a:srcRect l="14364" r="8264"/>
            <a:stretch/>
          </p:blipFill>
          <p:spPr>
            <a:xfrm>
              <a:off x="3208630" y="921664"/>
              <a:ext cx="1347373" cy="1157015"/>
            </a:xfrm>
            <a:prstGeom prst="rect">
              <a:avLst/>
            </a:prstGeom>
          </p:spPr>
        </p:pic>
        <p:pic>
          <p:nvPicPr>
            <p:cNvPr id="57" name="Grafik 56"/>
            <p:cNvPicPr>
              <a:picLocks noChangeAspect="1"/>
            </p:cNvPicPr>
            <p:nvPr/>
          </p:nvPicPr>
          <p:blipFill rotWithShape="1">
            <a:blip r:embed="rId14" cstate="print">
              <a:extLst>
                <a:ext uri="{28A0092B-C50C-407E-A947-70E740481C1C}">
                  <a14:useLocalDpi xmlns:a14="http://schemas.microsoft.com/office/drawing/2010/main" val="0"/>
                </a:ext>
              </a:extLst>
            </a:blip>
            <a:srcRect l="7832" r="13984"/>
            <a:stretch/>
          </p:blipFill>
          <p:spPr>
            <a:xfrm flipH="1">
              <a:off x="4626281" y="921664"/>
              <a:ext cx="1346400" cy="1148065"/>
            </a:xfrm>
            <a:prstGeom prst="rect">
              <a:avLst/>
            </a:prstGeom>
          </p:spPr>
        </p:pic>
        <p:pic>
          <p:nvPicPr>
            <p:cNvPr id="58" name="Grafik 57"/>
            <p:cNvPicPr>
              <a:picLocks noChangeAspect="1"/>
            </p:cNvPicPr>
            <p:nvPr/>
          </p:nvPicPr>
          <p:blipFill rotWithShape="1">
            <a:blip r:embed="rId15" cstate="print">
              <a:extLst>
                <a:ext uri="{28A0092B-C50C-407E-A947-70E740481C1C}">
                  <a14:useLocalDpi xmlns:a14="http://schemas.microsoft.com/office/drawing/2010/main" val="0"/>
                </a:ext>
              </a:extLst>
            </a:blip>
            <a:srcRect l="13565" r="8147"/>
            <a:stretch/>
          </p:blipFill>
          <p:spPr>
            <a:xfrm>
              <a:off x="6050164" y="912810"/>
              <a:ext cx="1346400" cy="1148065"/>
            </a:xfrm>
            <a:prstGeom prst="rect">
              <a:avLst/>
            </a:prstGeom>
          </p:spPr>
        </p:pic>
        <p:pic>
          <p:nvPicPr>
            <p:cNvPr id="59" name="Grafik 58"/>
            <p:cNvPicPr>
              <a:picLocks noChangeAspect="1"/>
            </p:cNvPicPr>
            <p:nvPr/>
          </p:nvPicPr>
          <p:blipFill rotWithShape="1">
            <a:blip r:embed="rId16" cstate="print">
              <a:extLst>
                <a:ext uri="{28A0092B-C50C-407E-A947-70E740481C1C}">
                  <a14:useLocalDpi xmlns:a14="http://schemas.microsoft.com/office/drawing/2010/main" val="0"/>
                </a:ext>
              </a:extLst>
            </a:blip>
            <a:srcRect l="7021" t="728" r="14428" b="-728"/>
            <a:stretch/>
          </p:blipFill>
          <p:spPr>
            <a:xfrm>
              <a:off x="7482510" y="923595"/>
              <a:ext cx="1346400" cy="1146134"/>
            </a:xfrm>
            <a:prstGeom prst="rect">
              <a:avLst/>
            </a:prstGeom>
          </p:spPr>
        </p:pic>
        <p:sp>
          <p:nvSpPr>
            <p:cNvPr id="60" name="Textfeld 59"/>
            <p:cNvSpPr txBox="1"/>
            <p:nvPr/>
          </p:nvSpPr>
          <p:spPr>
            <a:xfrm>
              <a:off x="323528" y="2138292"/>
              <a:ext cx="1581614" cy="215444"/>
            </a:xfrm>
            <a:prstGeom prst="rect">
              <a:avLst/>
            </a:prstGeom>
            <a:noFill/>
          </p:spPr>
          <p:txBody>
            <a:bodyPr wrap="square" rtlCol="0">
              <a:spAutoFit/>
            </a:bodyPr>
            <a:lstStyle/>
            <a:p>
              <a:r>
                <a:rPr lang="de-DE" sz="780" dirty="0" smtClean="0">
                  <a:solidFill>
                    <a:srgbClr val="C00000"/>
                  </a:solidFill>
                  <a:latin typeface="HelveticaNeue LT 43 LightEx" panose="020B0503020202020204" pitchFamily="34" charset="0"/>
                </a:rPr>
                <a:t>Klinik-Informations-System</a:t>
              </a:r>
              <a:endParaRPr lang="de-DE" sz="780" dirty="0">
                <a:solidFill>
                  <a:srgbClr val="C00000"/>
                </a:solidFill>
                <a:latin typeface="HelveticaNeue LT 43 LightEx" panose="020B0503020202020204" pitchFamily="34" charset="0"/>
              </a:endParaRPr>
            </a:p>
          </p:txBody>
        </p:sp>
        <p:sp>
          <p:nvSpPr>
            <p:cNvPr id="61" name="Textfeld 60"/>
            <p:cNvSpPr txBox="1"/>
            <p:nvPr/>
          </p:nvSpPr>
          <p:spPr>
            <a:xfrm>
              <a:off x="1817212" y="2139621"/>
              <a:ext cx="1316786" cy="215444"/>
            </a:xfrm>
            <a:prstGeom prst="rect">
              <a:avLst/>
            </a:prstGeom>
            <a:noFill/>
          </p:spPr>
          <p:txBody>
            <a:bodyPr wrap="square" rtlCol="0">
              <a:spAutoFit/>
            </a:bodyPr>
            <a:lstStyle/>
            <a:p>
              <a:pPr algn="ctr"/>
              <a:r>
                <a:rPr lang="de-DE" sz="800" dirty="0" smtClean="0">
                  <a:solidFill>
                    <a:srgbClr val="C00000"/>
                  </a:solidFill>
                  <a:latin typeface="HelveticaNeue LT 43 LightEx" panose="020B0503020202020204" pitchFamily="34" charset="0"/>
                </a:rPr>
                <a:t>Heim Verwaltung</a:t>
              </a:r>
              <a:endParaRPr lang="de-DE" sz="800" dirty="0">
                <a:solidFill>
                  <a:srgbClr val="C00000"/>
                </a:solidFill>
                <a:latin typeface="HelveticaNeue LT 43 LightEx" panose="020B0503020202020204" pitchFamily="34" charset="0"/>
              </a:endParaRPr>
            </a:p>
          </p:txBody>
        </p:sp>
        <p:sp>
          <p:nvSpPr>
            <p:cNvPr id="62" name="Textfeld 61"/>
            <p:cNvSpPr txBox="1"/>
            <p:nvPr/>
          </p:nvSpPr>
          <p:spPr>
            <a:xfrm>
              <a:off x="3625599" y="2138292"/>
              <a:ext cx="514353" cy="215444"/>
            </a:xfrm>
            <a:prstGeom prst="rect">
              <a:avLst/>
            </a:prstGeom>
            <a:noFill/>
          </p:spPr>
          <p:txBody>
            <a:bodyPr wrap="square" rtlCol="0">
              <a:spAutoFit/>
            </a:bodyPr>
            <a:lstStyle/>
            <a:p>
              <a:r>
                <a:rPr lang="de-DE" sz="800" dirty="0" smtClean="0">
                  <a:solidFill>
                    <a:srgbClr val="C00000"/>
                  </a:solidFill>
                  <a:latin typeface="HelveticaNeue LT 43 LightEx" panose="020B0503020202020204" pitchFamily="34" charset="0"/>
                </a:rPr>
                <a:t>AEMP</a:t>
              </a:r>
              <a:endParaRPr lang="de-DE" sz="800" dirty="0">
                <a:solidFill>
                  <a:srgbClr val="C00000"/>
                </a:solidFill>
                <a:latin typeface="HelveticaNeue LT 43 LightEx" panose="020B0503020202020204" pitchFamily="34" charset="0"/>
              </a:endParaRPr>
            </a:p>
          </p:txBody>
        </p:sp>
        <p:sp>
          <p:nvSpPr>
            <p:cNvPr id="63" name="Textfeld 62"/>
            <p:cNvSpPr txBox="1"/>
            <p:nvPr/>
          </p:nvSpPr>
          <p:spPr>
            <a:xfrm>
              <a:off x="4927139" y="2135649"/>
              <a:ext cx="761817" cy="215444"/>
            </a:xfrm>
            <a:prstGeom prst="rect">
              <a:avLst/>
            </a:prstGeom>
            <a:noFill/>
          </p:spPr>
          <p:txBody>
            <a:bodyPr wrap="square" rtlCol="0">
              <a:spAutoFit/>
            </a:bodyPr>
            <a:lstStyle/>
            <a:p>
              <a:r>
                <a:rPr lang="de-DE" sz="800" dirty="0" smtClean="0">
                  <a:solidFill>
                    <a:srgbClr val="C00000"/>
                  </a:solidFill>
                  <a:latin typeface="HelveticaNeue LT 43 LightEx" panose="020B0503020202020204" pitchFamily="34" charset="0"/>
                </a:rPr>
                <a:t>Radiologie</a:t>
              </a:r>
              <a:endParaRPr lang="de-DE" sz="800" dirty="0">
                <a:solidFill>
                  <a:srgbClr val="C00000"/>
                </a:solidFill>
                <a:latin typeface="HelveticaNeue LT 43 LightEx" panose="020B0503020202020204" pitchFamily="34" charset="0"/>
              </a:endParaRPr>
            </a:p>
          </p:txBody>
        </p:sp>
        <p:sp>
          <p:nvSpPr>
            <p:cNvPr id="64" name="Textfeld 63"/>
            <p:cNvSpPr txBox="1"/>
            <p:nvPr/>
          </p:nvSpPr>
          <p:spPr>
            <a:xfrm>
              <a:off x="6052211" y="2142044"/>
              <a:ext cx="1329766" cy="215444"/>
            </a:xfrm>
            <a:prstGeom prst="rect">
              <a:avLst/>
            </a:prstGeom>
            <a:noFill/>
          </p:spPr>
          <p:txBody>
            <a:bodyPr wrap="square" rtlCol="0">
              <a:spAutoFit/>
            </a:bodyPr>
            <a:lstStyle/>
            <a:p>
              <a:r>
                <a:rPr lang="de-DE" sz="800" dirty="0" smtClean="0">
                  <a:solidFill>
                    <a:srgbClr val="C00000"/>
                  </a:solidFill>
                  <a:latin typeface="HelveticaNeue LT 43 LightEx" panose="020B0503020202020204" pitchFamily="34" charset="0"/>
                </a:rPr>
                <a:t>Pathologie / Zytologie</a:t>
              </a:r>
              <a:endParaRPr lang="de-DE" sz="800" dirty="0">
                <a:solidFill>
                  <a:srgbClr val="C00000"/>
                </a:solidFill>
                <a:latin typeface="HelveticaNeue LT 43 LightEx" panose="020B0503020202020204" pitchFamily="34" charset="0"/>
              </a:endParaRPr>
            </a:p>
          </p:txBody>
        </p:sp>
        <p:sp>
          <p:nvSpPr>
            <p:cNvPr id="65" name="Textfeld 64"/>
            <p:cNvSpPr txBox="1"/>
            <p:nvPr/>
          </p:nvSpPr>
          <p:spPr>
            <a:xfrm>
              <a:off x="7624824" y="2143724"/>
              <a:ext cx="1076744" cy="215444"/>
            </a:xfrm>
            <a:prstGeom prst="rect">
              <a:avLst/>
            </a:prstGeom>
            <a:noFill/>
          </p:spPr>
          <p:txBody>
            <a:bodyPr wrap="square" rtlCol="0">
              <a:spAutoFit/>
            </a:bodyPr>
            <a:lstStyle/>
            <a:p>
              <a:r>
                <a:rPr lang="de-DE" sz="800" dirty="0" smtClean="0">
                  <a:solidFill>
                    <a:srgbClr val="C00000"/>
                  </a:solidFill>
                  <a:latin typeface="HelveticaNeue LT 43 LightEx" panose="020B0503020202020204" pitchFamily="34" charset="0"/>
                </a:rPr>
                <a:t>Frauenheilkunde</a:t>
              </a:r>
            </a:p>
          </p:txBody>
        </p:sp>
        <p:sp>
          <p:nvSpPr>
            <p:cNvPr id="66" name="Textfeld 65"/>
            <p:cNvSpPr txBox="1"/>
            <p:nvPr/>
          </p:nvSpPr>
          <p:spPr>
            <a:xfrm>
              <a:off x="418984" y="3658082"/>
              <a:ext cx="1315363" cy="215444"/>
            </a:xfrm>
            <a:prstGeom prst="rect">
              <a:avLst/>
            </a:prstGeom>
            <a:noFill/>
          </p:spPr>
          <p:txBody>
            <a:bodyPr wrap="square" rtlCol="0">
              <a:spAutoFit/>
            </a:bodyPr>
            <a:lstStyle/>
            <a:p>
              <a:r>
                <a:rPr lang="de-DE" sz="800" dirty="0" smtClean="0">
                  <a:solidFill>
                    <a:srgbClr val="C00000"/>
                  </a:solidFill>
                  <a:latin typeface="HelveticaNeue LT 43 LightEx" panose="020B0503020202020204" pitchFamily="34" charset="0"/>
                </a:rPr>
                <a:t>Qualitätsmanagement</a:t>
              </a:r>
              <a:endParaRPr lang="de-DE" sz="800" dirty="0">
                <a:solidFill>
                  <a:srgbClr val="C00000"/>
                </a:solidFill>
                <a:latin typeface="HelveticaNeue LT 43 LightEx" panose="020B0503020202020204" pitchFamily="34" charset="0"/>
              </a:endParaRPr>
            </a:p>
          </p:txBody>
        </p:sp>
        <p:sp>
          <p:nvSpPr>
            <p:cNvPr id="67" name="Textfeld 66"/>
            <p:cNvSpPr txBox="1"/>
            <p:nvPr/>
          </p:nvSpPr>
          <p:spPr>
            <a:xfrm>
              <a:off x="2087883" y="3657745"/>
              <a:ext cx="775262" cy="215444"/>
            </a:xfrm>
            <a:prstGeom prst="rect">
              <a:avLst/>
            </a:prstGeom>
            <a:noFill/>
          </p:spPr>
          <p:txBody>
            <a:bodyPr wrap="square" rtlCol="0">
              <a:spAutoFit/>
            </a:bodyPr>
            <a:lstStyle/>
            <a:p>
              <a:r>
                <a:rPr lang="de-DE" sz="800" dirty="0" smtClean="0">
                  <a:solidFill>
                    <a:srgbClr val="C00000"/>
                  </a:solidFill>
                  <a:latin typeface="HelveticaNeue LT 43 LightEx" panose="020B0503020202020204" pitchFamily="34" charset="0"/>
                </a:rPr>
                <a:t>Dienstplan</a:t>
              </a:r>
              <a:endParaRPr lang="de-DE" sz="800" dirty="0">
                <a:solidFill>
                  <a:srgbClr val="C00000"/>
                </a:solidFill>
                <a:latin typeface="HelveticaNeue LT 43 LightEx" panose="020B0503020202020204" pitchFamily="34" charset="0"/>
              </a:endParaRPr>
            </a:p>
          </p:txBody>
        </p:sp>
        <p:sp>
          <p:nvSpPr>
            <p:cNvPr id="68" name="Textfeld 67"/>
            <p:cNvSpPr txBox="1"/>
            <p:nvPr/>
          </p:nvSpPr>
          <p:spPr>
            <a:xfrm>
              <a:off x="3387950" y="3661511"/>
              <a:ext cx="999000" cy="215444"/>
            </a:xfrm>
            <a:prstGeom prst="rect">
              <a:avLst/>
            </a:prstGeom>
            <a:noFill/>
          </p:spPr>
          <p:txBody>
            <a:bodyPr wrap="square" rtlCol="0">
              <a:spAutoFit/>
            </a:bodyPr>
            <a:lstStyle/>
            <a:p>
              <a:r>
                <a:rPr lang="de-DE" sz="800" dirty="0" smtClean="0">
                  <a:solidFill>
                    <a:srgbClr val="C00000"/>
                  </a:solidFill>
                  <a:latin typeface="HelveticaNeue LT 43 LightEx" panose="020B0503020202020204" pitchFamily="34" charset="0"/>
                </a:rPr>
                <a:t>Personalwesen</a:t>
              </a:r>
              <a:endParaRPr lang="de-DE" sz="800" dirty="0">
                <a:solidFill>
                  <a:srgbClr val="C00000"/>
                </a:solidFill>
                <a:latin typeface="HelveticaNeue LT 43 LightEx" panose="020B0503020202020204" pitchFamily="34" charset="0"/>
              </a:endParaRPr>
            </a:p>
          </p:txBody>
        </p:sp>
        <p:sp>
          <p:nvSpPr>
            <p:cNvPr id="69" name="Textfeld 68"/>
            <p:cNvSpPr txBox="1"/>
            <p:nvPr/>
          </p:nvSpPr>
          <p:spPr>
            <a:xfrm>
              <a:off x="4717235" y="3650460"/>
              <a:ext cx="1176021" cy="215444"/>
            </a:xfrm>
            <a:prstGeom prst="rect">
              <a:avLst/>
            </a:prstGeom>
            <a:noFill/>
          </p:spPr>
          <p:txBody>
            <a:bodyPr wrap="square" rtlCol="0">
              <a:spAutoFit/>
            </a:bodyPr>
            <a:lstStyle/>
            <a:p>
              <a:r>
                <a:rPr lang="de-DE" sz="800" dirty="0" err="1" smtClean="0">
                  <a:solidFill>
                    <a:srgbClr val="C00000"/>
                  </a:solidFill>
                  <a:latin typeface="HelveticaNeue LT 43 LightEx" panose="020B0503020202020204" pitchFamily="34" charset="0"/>
                </a:rPr>
                <a:t>Managed</a:t>
              </a:r>
              <a:r>
                <a:rPr lang="de-DE" sz="800" dirty="0" smtClean="0">
                  <a:solidFill>
                    <a:srgbClr val="C00000"/>
                  </a:solidFill>
                  <a:latin typeface="HelveticaNeue LT 43 LightEx" panose="020B0503020202020204" pitchFamily="34" charset="0"/>
                </a:rPr>
                <a:t> Services</a:t>
              </a:r>
              <a:endParaRPr lang="de-DE" sz="800" dirty="0">
                <a:solidFill>
                  <a:srgbClr val="C00000"/>
                </a:solidFill>
                <a:latin typeface="HelveticaNeue LT 43 LightEx" panose="020B0503020202020204" pitchFamily="34" charset="0"/>
              </a:endParaRPr>
            </a:p>
          </p:txBody>
        </p:sp>
        <p:sp>
          <p:nvSpPr>
            <p:cNvPr id="70" name="Textfeld 69"/>
            <p:cNvSpPr txBox="1"/>
            <p:nvPr/>
          </p:nvSpPr>
          <p:spPr>
            <a:xfrm>
              <a:off x="6493221" y="3662559"/>
              <a:ext cx="454184" cy="215444"/>
            </a:xfrm>
            <a:prstGeom prst="rect">
              <a:avLst/>
            </a:prstGeom>
            <a:noFill/>
          </p:spPr>
          <p:txBody>
            <a:bodyPr wrap="square" rtlCol="0">
              <a:spAutoFit/>
            </a:bodyPr>
            <a:lstStyle/>
            <a:p>
              <a:r>
                <a:rPr lang="de-DE" sz="800" dirty="0" smtClean="0">
                  <a:solidFill>
                    <a:srgbClr val="C00000"/>
                  </a:solidFill>
                  <a:latin typeface="HelveticaNeue LT 43 LightEx" panose="020B0503020202020204" pitchFamily="34" charset="0"/>
                </a:rPr>
                <a:t>SAP</a:t>
              </a:r>
              <a:endParaRPr lang="de-DE" sz="800" dirty="0">
                <a:solidFill>
                  <a:srgbClr val="C00000"/>
                </a:solidFill>
                <a:latin typeface="HelveticaNeue LT 43 LightEx" panose="020B0503020202020204" pitchFamily="34" charset="0"/>
              </a:endParaRPr>
            </a:p>
          </p:txBody>
        </p:sp>
        <p:sp>
          <p:nvSpPr>
            <p:cNvPr id="71" name="Textfeld 70"/>
            <p:cNvSpPr txBox="1"/>
            <p:nvPr/>
          </p:nvSpPr>
          <p:spPr>
            <a:xfrm>
              <a:off x="7918303" y="3661590"/>
              <a:ext cx="481971" cy="215444"/>
            </a:xfrm>
            <a:prstGeom prst="rect">
              <a:avLst/>
            </a:prstGeom>
            <a:noFill/>
          </p:spPr>
          <p:txBody>
            <a:bodyPr wrap="square" rtlCol="0">
              <a:spAutoFit/>
            </a:bodyPr>
            <a:lstStyle/>
            <a:p>
              <a:r>
                <a:rPr lang="de-DE" sz="800" dirty="0" smtClean="0">
                  <a:solidFill>
                    <a:srgbClr val="C00000"/>
                  </a:solidFill>
                  <a:latin typeface="HelveticaNeue LT 43 LightEx" panose="020B0503020202020204" pitchFamily="34" charset="0"/>
                </a:rPr>
                <a:t>ECM</a:t>
              </a:r>
              <a:endParaRPr lang="de-DE" sz="800" dirty="0">
                <a:solidFill>
                  <a:srgbClr val="C00000"/>
                </a:solidFill>
                <a:latin typeface="HelveticaNeue LT 43 LightEx" panose="020B0503020202020204" pitchFamily="34" charset="0"/>
              </a:endParaRPr>
            </a:p>
          </p:txBody>
        </p:sp>
      </p:grpSp>
      <p:sp>
        <p:nvSpPr>
          <p:cNvPr id="72" name="Titel 1"/>
          <p:cNvSpPr>
            <a:spLocks noGrp="1"/>
          </p:cNvSpPr>
          <p:nvPr>
            <p:ph type="title"/>
          </p:nvPr>
        </p:nvSpPr>
        <p:spPr/>
        <p:txBody>
          <a:bodyPr/>
          <a:lstStyle/>
          <a:p>
            <a:r>
              <a:rPr lang="de-DE" dirty="0" smtClean="0"/>
              <a:t>NEXUS AG</a:t>
            </a:r>
            <a:endParaRPr lang="de-DE" dirty="0"/>
          </a:p>
        </p:txBody>
      </p:sp>
    </p:spTree>
    <p:extLst>
      <p:ext uri="{BB962C8B-B14F-4D97-AF65-F5344CB8AC3E}">
        <p14:creationId xmlns:p14="http://schemas.microsoft.com/office/powerpoint/2010/main" val="35982202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nchor="ctr"/>
          <a:lstStyle/>
          <a:p>
            <a:r>
              <a:rPr lang="de-DE" dirty="0" smtClean="0"/>
              <a:t>Grundprobleme im Qualitätsmanagement</a:t>
            </a:r>
            <a:endParaRPr lang="de-DE" dirty="0"/>
          </a:p>
        </p:txBody>
      </p:sp>
      <p:sp>
        <p:nvSpPr>
          <p:cNvPr id="2" name="Textfeld 1"/>
          <p:cNvSpPr txBox="1"/>
          <p:nvPr/>
        </p:nvSpPr>
        <p:spPr>
          <a:xfrm>
            <a:off x="3637186" y="1816908"/>
            <a:ext cx="1584176" cy="2400657"/>
          </a:xfrm>
          <a:prstGeom prst="rect">
            <a:avLst/>
          </a:prstGeom>
          <a:noFill/>
        </p:spPr>
        <p:txBody>
          <a:bodyPr wrap="square" rtlCol="0">
            <a:spAutoFit/>
          </a:bodyPr>
          <a:lstStyle/>
          <a:p>
            <a:r>
              <a:rPr lang="de-DE" sz="15000" dirty="0" smtClean="0">
                <a:solidFill>
                  <a:schemeClr val="tx1">
                    <a:lumMod val="85000"/>
                    <a:lumOff val="15000"/>
                  </a:schemeClr>
                </a:solidFill>
                <a:latin typeface="+mn-lt"/>
              </a:rPr>
              <a:t>4</a:t>
            </a:r>
            <a:endParaRPr lang="de-DE" sz="15000" dirty="0">
              <a:solidFill>
                <a:schemeClr val="tx1">
                  <a:lumMod val="85000"/>
                  <a:lumOff val="15000"/>
                </a:schemeClr>
              </a:solidFill>
              <a:latin typeface="+mn-lt"/>
            </a:endParaRPr>
          </a:p>
        </p:txBody>
      </p:sp>
      <p:sp>
        <p:nvSpPr>
          <p:cNvPr id="3" name="Textfeld 2"/>
          <p:cNvSpPr txBox="1"/>
          <p:nvPr/>
        </p:nvSpPr>
        <p:spPr>
          <a:xfrm>
            <a:off x="611560" y="1122357"/>
            <a:ext cx="2880320" cy="338554"/>
          </a:xfrm>
          <a:prstGeom prst="rect">
            <a:avLst/>
          </a:prstGeom>
          <a:noFill/>
        </p:spPr>
        <p:txBody>
          <a:bodyPr wrap="square" rtlCol="0">
            <a:spAutoFit/>
          </a:bodyPr>
          <a:lstStyle/>
          <a:p>
            <a:r>
              <a:rPr lang="de-DE" sz="1600" dirty="0" smtClean="0">
                <a:solidFill>
                  <a:schemeClr val="tx1">
                    <a:lumMod val="85000"/>
                    <a:lumOff val="15000"/>
                  </a:schemeClr>
                </a:solidFill>
                <a:latin typeface="+mn-lt"/>
              </a:rPr>
              <a:t>Keinen interessiert es…</a:t>
            </a:r>
            <a:endParaRPr lang="de-DE" sz="1600" dirty="0">
              <a:solidFill>
                <a:schemeClr val="tx1">
                  <a:lumMod val="85000"/>
                  <a:lumOff val="15000"/>
                </a:schemeClr>
              </a:solidFill>
              <a:latin typeface="+mn-lt"/>
            </a:endParaRPr>
          </a:p>
        </p:txBody>
      </p:sp>
      <p:sp>
        <p:nvSpPr>
          <p:cNvPr id="18" name="Textfeld 17"/>
          <p:cNvSpPr txBox="1"/>
          <p:nvPr/>
        </p:nvSpPr>
        <p:spPr>
          <a:xfrm>
            <a:off x="611560" y="1444883"/>
            <a:ext cx="2880320" cy="276999"/>
          </a:xfrm>
          <a:prstGeom prst="rect">
            <a:avLst/>
          </a:prstGeom>
          <a:solidFill>
            <a:schemeClr val="bg1">
              <a:lumMod val="95000"/>
            </a:schemeClr>
          </a:solidFill>
        </p:spPr>
        <p:txBody>
          <a:bodyPr wrap="square" rtlCol="0">
            <a:spAutoFit/>
          </a:bodyPr>
          <a:lstStyle/>
          <a:p>
            <a:r>
              <a:rPr lang="de-DE" sz="1200" dirty="0" smtClean="0">
                <a:solidFill>
                  <a:schemeClr val="tx1">
                    <a:lumMod val="85000"/>
                    <a:lumOff val="15000"/>
                  </a:schemeClr>
                </a:solidFill>
                <a:latin typeface="+mn-lt"/>
              </a:rPr>
              <a:t>QM wichtig?</a:t>
            </a:r>
            <a:endParaRPr lang="de-DE" sz="1200" dirty="0">
              <a:solidFill>
                <a:schemeClr val="tx1">
                  <a:lumMod val="85000"/>
                  <a:lumOff val="15000"/>
                </a:schemeClr>
              </a:solidFill>
              <a:latin typeface="+mn-lt"/>
            </a:endParaRPr>
          </a:p>
        </p:txBody>
      </p:sp>
      <p:sp>
        <p:nvSpPr>
          <p:cNvPr id="19" name="Textfeld 18"/>
          <p:cNvSpPr txBox="1"/>
          <p:nvPr/>
        </p:nvSpPr>
        <p:spPr>
          <a:xfrm>
            <a:off x="611560" y="1767364"/>
            <a:ext cx="2880320" cy="276999"/>
          </a:xfrm>
          <a:prstGeom prst="rect">
            <a:avLst/>
          </a:prstGeom>
          <a:solidFill>
            <a:schemeClr val="bg1">
              <a:lumMod val="95000"/>
            </a:schemeClr>
          </a:solidFill>
        </p:spPr>
        <p:txBody>
          <a:bodyPr wrap="square" rtlCol="0">
            <a:spAutoFit/>
          </a:bodyPr>
          <a:lstStyle/>
          <a:p>
            <a:r>
              <a:rPr lang="de-DE" sz="1200" dirty="0" smtClean="0">
                <a:solidFill>
                  <a:schemeClr val="tx1">
                    <a:lumMod val="85000"/>
                    <a:lumOff val="15000"/>
                  </a:schemeClr>
                </a:solidFill>
                <a:latin typeface="+mn-lt"/>
              </a:rPr>
              <a:t>Prozesse strukturieren?</a:t>
            </a:r>
            <a:endParaRPr lang="de-DE" sz="1200" dirty="0">
              <a:solidFill>
                <a:schemeClr val="tx1">
                  <a:lumMod val="85000"/>
                  <a:lumOff val="15000"/>
                </a:schemeClr>
              </a:solidFill>
              <a:latin typeface="+mn-lt"/>
            </a:endParaRPr>
          </a:p>
        </p:txBody>
      </p:sp>
      <p:sp>
        <p:nvSpPr>
          <p:cNvPr id="20" name="Textfeld 19"/>
          <p:cNvSpPr txBox="1"/>
          <p:nvPr/>
        </p:nvSpPr>
        <p:spPr>
          <a:xfrm>
            <a:off x="611560" y="2094882"/>
            <a:ext cx="2880320" cy="276999"/>
          </a:xfrm>
          <a:prstGeom prst="rect">
            <a:avLst/>
          </a:prstGeom>
          <a:solidFill>
            <a:schemeClr val="bg1">
              <a:lumMod val="95000"/>
            </a:schemeClr>
          </a:solidFill>
        </p:spPr>
        <p:txBody>
          <a:bodyPr wrap="square" rtlCol="0">
            <a:spAutoFit/>
          </a:bodyPr>
          <a:lstStyle/>
          <a:p>
            <a:r>
              <a:rPr lang="de-DE" sz="1200" dirty="0" smtClean="0">
                <a:solidFill>
                  <a:schemeClr val="tx1">
                    <a:lumMod val="85000"/>
                    <a:lumOff val="15000"/>
                  </a:schemeClr>
                </a:solidFill>
                <a:latin typeface="+mn-lt"/>
              </a:rPr>
              <a:t>Was ist neu?</a:t>
            </a:r>
            <a:endParaRPr lang="de-DE" sz="1200" dirty="0">
              <a:solidFill>
                <a:schemeClr val="tx1">
                  <a:lumMod val="85000"/>
                  <a:lumOff val="15000"/>
                </a:schemeClr>
              </a:solidFill>
              <a:latin typeface="+mn-lt"/>
            </a:endParaRPr>
          </a:p>
        </p:txBody>
      </p:sp>
      <p:sp>
        <p:nvSpPr>
          <p:cNvPr id="21" name="Textfeld 20"/>
          <p:cNvSpPr txBox="1"/>
          <p:nvPr/>
        </p:nvSpPr>
        <p:spPr>
          <a:xfrm>
            <a:off x="611560" y="2417363"/>
            <a:ext cx="2880320" cy="276999"/>
          </a:xfrm>
          <a:prstGeom prst="rect">
            <a:avLst/>
          </a:prstGeom>
          <a:solidFill>
            <a:schemeClr val="bg1">
              <a:lumMod val="95000"/>
            </a:schemeClr>
          </a:solidFill>
        </p:spPr>
        <p:txBody>
          <a:bodyPr wrap="square" rtlCol="0">
            <a:spAutoFit/>
          </a:bodyPr>
          <a:lstStyle/>
          <a:p>
            <a:r>
              <a:rPr lang="de-DE" sz="1200" dirty="0" smtClean="0">
                <a:solidFill>
                  <a:schemeClr val="tx1">
                    <a:lumMod val="85000"/>
                    <a:lumOff val="15000"/>
                  </a:schemeClr>
                </a:solidFill>
                <a:latin typeface="+mn-lt"/>
              </a:rPr>
              <a:t>Wer hat was gelesen?</a:t>
            </a:r>
            <a:endParaRPr lang="de-DE" sz="1200" dirty="0">
              <a:solidFill>
                <a:schemeClr val="tx1">
                  <a:lumMod val="85000"/>
                  <a:lumOff val="15000"/>
                </a:schemeClr>
              </a:solidFill>
              <a:latin typeface="+mn-lt"/>
            </a:endParaRPr>
          </a:p>
        </p:txBody>
      </p:sp>
      <p:sp>
        <p:nvSpPr>
          <p:cNvPr id="22" name="Textfeld 21"/>
          <p:cNvSpPr txBox="1"/>
          <p:nvPr/>
        </p:nvSpPr>
        <p:spPr>
          <a:xfrm>
            <a:off x="5364088" y="1133628"/>
            <a:ext cx="2880320" cy="338554"/>
          </a:xfrm>
          <a:prstGeom prst="rect">
            <a:avLst/>
          </a:prstGeom>
          <a:noFill/>
        </p:spPr>
        <p:txBody>
          <a:bodyPr wrap="square" rtlCol="0">
            <a:spAutoFit/>
          </a:bodyPr>
          <a:lstStyle>
            <a:defPPr>
              <a:defRPr lang="de-DE"/>
            </a:defPPr>
            <a:lvl1pPr>
              <a:defRPr sz="1600">
                <a:solidFill>
                  <a:schemeClr val="tx1">
                    <a:lumMod val="85000"/>
                    <a:lumOff val="15000"/>
                  </a:schemeClr>
                </a:solidFill>
                <a:latin typeface="+mn-lt"/>
              </a:defRPr>
            </a:lvl1pPr>
          </a:lstStyle>
          <a:p>
            <a:r>
              <a:rPr lang="de-DE" dirty="0"/>
              <a:t>Alles selbst machen…</a:t>
            </a:r>
          </a:p>
        </p:txBody>
      </p:sp>
      <p:sp>
        <p:nvSpPr>
          <p:cNvPr id="23" name="Textfeld 22"/>
          <p:cNvSpPr txBox="1"/>
          <p:nvPr/>
        </p:nvSpPr>
        <p:spPr>
          <a:xfrm>
            <a:off x="5364088" y="1446921"/>
            <a:ext cx="2880320" cy="276999"/>
          </a:xfrm>
          <a:prstGeom prst="rect">
            <a:avLst/>
          </a:prstGeom>
          <a:solidFill>
            <a:schemeClr val="bg1">
              <a:lumMod val="95000"/>
            </a:schemeClr>
          </a:solidFill>
        </p:spPr>
        <p:txBody>
          <a:bodyPr wrap="square" rtlCol="0">
            <a:spAutoFit/>
          </a:bodyPr>
          <a:lstStyle/>
          <a:p>
            <a:r>
              <a:rPr lang="de-DE" sz="1200" dirty="0" smtClean="0">
                <a:solidFill>
                  <a:schemeClr val="tx1">
                    <a:lumMod val="85000"/>
                    <a:lumOff val="15000"/>
                  </a:schemeClr>
                </a:solidFill>
                <a:latin typeface="+mn-lt"/>
              </a:rPr>
              <a:t>Manuell Versionsnummern pflegen</a:t>
            </a:r>
            <a:endParaRPr lang="de-DE" sz="1200" dirty="0">
              <a:solidFill>
                <a:schemeClr val="tx1">
                  <a:lumMod val="85000"/>
                  <a:lumOff val="15000"/>
                </a:schemeClr>
              </a:solidFill>
              <a:latin typeface="+mn-lt"/>
            </a:endParaRPr>
          </a:p>
        </p:txBody>
      </p:sp>
      <p:sp>
        <p:nvSpPr>
          <p:cNvPr id="24" name="Textfeld 23"/>
          <p:cNvSpPr txBox="1"/>
          <p:nvPr/>
        </p:nvSpPr>
        <p:spPr>
          <a:xfrm>
            <a:off x="5364088" y="1774439"/>
            <a:ext cx="2880320" cy="461665"/>
          </a:xfrm>
          <a:prstGeom prst="rect">
            <a:avLst/>
          </a:prstGeom>
          <a:solidFill>
            <a:schemeClr val="bg1">
              <a:lumMod val="95000"/>
            </a:schemeClr>
          </a:solidFill>
        </p:spPr>
        <p:txBody>
          <a:bodyPr wrap="square" rtlCol="0">
            <a:spAutoFit/>
          </a:bodyPr>
          <a:lstStyle/>
          <a:p>
            <a:r>
              <a:rPr lang="de-DE" sz="1200" dirty="0" smtClean="0">
                <a:solidFill>
                  <a:schemeClr val="tx1">
                    <a:lumMod val="85000"/>
                    <a:lumOff val="15000"/>
                  </a:schemeClr>
                </a:solidFill>
                <a:latin typeface="+mn-lt"/>
              </a:rPr>
              <a:t>Verantwortliche an Aufgaben erinnern</a:t>
            </a:r>
            <a:endParaRPr lang="de-DE" sz="1200" dirty="0">
              <a:solidFill>
                <a:schemeClr val="tx1">
                  <a:lumMod val="85000"/>
                  <a:lumOff val="15000"/>
                </a:schemeClr>
              </a:solidFill>
              <a:latin typeface="+mn-lt"/>
            </a:endParaRPr>
          </a:p>
        </p:txBody>
      </p:sp>
      <p:sp>
        <p:nvSpPr>
          <p:cNvPr id="25" name="Textfeld 24"/>
          <p:cNvSpPr txBox="1"/>
          <p:nvPr/>
        </p:nvSpPr>
        <p:spPr>
          <a:xfrm>
            <a:off x="5364088" y="2286623"/>
            <a:ext cx="2880320" cy="461665"/>
          </a:xfrm>
          <a:prstGeom prst="rect">
            <a:avLst/>
          </a:prstGeom>
          <a:solidFill>
            <a:schemeClr val="bg1">
              <a:lumMod val="95000"/>
            </a:schemeClr>
          </a:solidFill>
        </p:spPr>
        <p:txBody>
          <a:bodyPr wrap="square" rtlCol="0">
            <a:spAutoFit/>
          </a:bodyPr>
          <a:lstStyle/>
          <a:p>
            <a:r>
              <a:rPr lang="de-DE" sz="1200" dirty="0" smtClean="0">
                <a:solidFill>
                  <a:schemeClr val="tx1">
                    <a:lumMod val="85000"/>
                    <a:lumOff val="15000"/>
                  </a:schemeClr>
                </a:solidFill>
                <a:latin typeface="+mn-lt"/>
              </a:rPr>
              <a:t>Verantwortliche zur Revision erinnern</a:t>
            </a:r>
            <a:endParaRPr lang="de-DE" sz="1200" dirty="0">
              <a:solidFill>
                <a:schemeClr val="tx1">
                  <a:lumMod val="85000"/>
                  <a:lumOff val="15000"/>
                </a:schemeClr>
              </a:solidFill>
              <a:latin typeface="+mn-lt"/>
            </a:endParaRPr>
          </a:p>
        </p:txBody>
      </p:sp>
      <p:sp>
        <p:nvSpPr>
          <p:cNvPr id="26" name="Textfeld 25"/>
          <p:cNvSpPr txBox="1"/>
          <p:nvPr/>
        </p:nvSpPr>
        <p:spPr>
          <a:xfrm>
            <a:off x="5364088" y="2798807"/>
            <a:ext cx="2880320" cy="276999"/>
          </a:xfrm>
          <a:prstGeom prst="rect">
            <a:avLst/>
          </a:prstGeom>
          <a:solidFill>
            <a:schemeClr val="bg1">
              <a:lumMod val="95000"/>
            </a:schemeClr>
          </a:solidFill>
        </p:spPr>
        <p:txBody>
          <a:bodyPr wrap="square" rtlCol="0">
            <a:spAutoFit/>
          </a:bodyPr>
          <a:lstStyle/>
          <a:p>
            <a:r>
              <a:rPr lang="de-DE" sz="1200" dirty="0" smtClean="0">
                <a:solidFill>
                  <a:schemeClr val="tx1">
                    <a:lumMod val="85000"/>
                    <a:lumOff val="15000"/>
                  </a:schemeClr>
                </a:solidFill>
                <a:latin typeface="+mn-lt"/>
              </a:rPr>
              <a:t>Maßnahmenlisten-Urwald</a:t>
            </a:r>
            <a:endParaRPr lang="de-DE" sz="1200" dirty="0">
              <a:solidFill>
                <a:schemeClr val="tx1">
                  <a:lumMod val="85000"/>
                  <a:lumOff val="15000"/>
                </a:schemeClr>
              </a:solidFill>
              <a:latin typeface="+mn-lt"/>
            </a:endParaRPr>
          </a:p>
        </p:txBody>
      </p:sp>
      <p:sp>
        <p:nvSpPr>
          <p:cNvPr id="37" name="Textfeld 36"/>
          <p:cNvSpPr txBox="1"/>
          <p:nvPr/>
        </p:nvSpPr>
        <p:spPr>
          <a:xfrm>
            <a:off x="611560" y="3219229"/>
            <a:ext cx="2880320" cy="338554"/>
          </a:xfrm>
          <a:prstGeom prst="rect">
            <a:avLst/>
          </a:prstGeom>
          <a:noFill/>
        </p:spPr>
        <p:txBody>
          <a:bodyPr wrap="square" rtlCol="0">
            <a:spAutoFit/>
          </a:bodyPr>
          <a:lstStyle/>
          <a:p>
            <a:r>
              <a:rPr lang="de-DE" sz="1600" dirty="0" smtClean="0">
                <a:solidFill>
                  <a:schemeClr val="tx1">
                    <a:lumMod val="85000"/>
                    <a:lumOff val="15000"/>
                  </a:schemeClr>
                </a:solidFill>
                <a:latin typeface="+mn-lt"/>
              </a:rPr>
              <a:t>Chaos…</a:t>
            </a:r>
            <a:endParaRPr lang="de-DE" sz="1600" dirty="0">
              <a:solidFill>
                <a:schemeClr val="tx1">
                  <a:lumMod val="85000"/>
                  <a:lumOff val="15000"/>
                </a:schemeClr>
              </a:solidFill>
              <a:latin typeface="+mn-lt"/>
            </a:endParaRPr>
          </a:p>
        </p:txBody>
      </p:sp>
      <p:sp>
        <p:nvSpPr>
          <p:cNvPr id="38" name="Textfeld 37"/>
          <p:cNvSpPr txBox="1"/>
          <p:nvPr/>
        </p:nvSpPr>
        <p:spPr>
          <a:xfrm>
            <a:off x="611560" y="3531637"/>
            <a:ext cx="2880320" cy="276999"/>
          </a:xfrm>
          <a:prstGeom prst="rect">
            <a:avLst/>
          </a:prstGeom>
          <a:solidFill>
            <a:schemeClr val="bg1">
              <a:lumMod val="95000"/>
            </a:schemeClr>
          </a:solidFill>
        </p:spPr>
        <p:txBody>
          <a:bodyPr wrap="square" rtlCol="0">
            <a:spAutoFit/>
          </a:bodyPr>
          <a:lstStyle/>
          <a:p>
            <a:r>
              <a:rPr lang="de-DE" sz="1200" dirty="0" smtClean="0">
                <a:solidFill>
                  <a:schemeClr val="tx1">
                    <a:lumMod val="85000"/>
                    <a:lumOff val="15000"/>
                  </a:schemeClr>
                </a:solidFill>
                <a:latin typeface="+mn-lt"/>
              </a:rPr>
              <a:t>Alte Anweisungen im Umlauf!</a:t>
            </a:r>
            <a:endParaRPr lang="de-DE" sz="1200" dirty="0">
              <a:solidFill>
                <a:schemeClr val="tx1">
                  <a:lumMod val="85000"/>
                  <a:lumOff val="15000"/>
                </a:schemeClr>
              </a:solidFill>
              <a:latin typeface="+mn-lt"/>
            </a:endParaRPr>
          </a:p>
        </p:txBody>
      </p:sp>
      <p:sp>
        <p:nvSpPr>
          <p:cNvPr id="39" name="Textfeld 38"/>
          <p:cNvSpPr txBox="1"/>
          <p:nvPr/>
        </p:nvSpPr>
        <p:spPr>
          <a:xfrm>
            <a:off x="611560" y="3860040"/>
            <a:ext cx="2880320" cy="276999"/>
          </a:xfrm>
          <a:prstGeom prst="rect">
            <a:avLst/>
          </a:prstGeom>
          <a:solidFill>
            <a:schemeClr val="bg1">
              <a:lumMod val="95000"/>
            </a:schemeClr>
          </a:solidFill>
        </p:spPr>
        <p:txBody>
          <a:bodyPr wrap="square" rtlCol="0">
            <a:spAutoFit/>
          </a:bodyPr>
          <a:lstStyle/>
          <a:p>
            <a:r>
              <a:rPr lang="de-DE" sz="1200" dirty="0" smtClean="0">
                <a:solidFill>
                  <a:schemeClr val="tx1">
                    <a:lumMod val="85000"/>
                    <a:lumOff val="15000"/>
                  </a:schemeClr>
                </a:solidFill>
                <a:latin typeface="+mn-lt"/>
              </a:rPr>
              <a:t>Falsches CD!</a:t>
            </a:r>
            <a:endParaRPr lang="de-DE" sz="1200" dirty="0">
              <a:solidFill>
                <a:schemeClr val="tx1">
                  <a:lumMod val="85000"/>
                  <a:lumOff val="15000"/>
                </a:schemeClr>
              </a:solidFill>
              <a:latin typeface="+mn-lt"/>
            </a:endParaRPr>
          </a:p>
        </p:txBody>
      </p:sp>
      <p:sp>
        <p:nvSpPr>
          <p:cNvPr id="40" name="Textfeld 39"/>
          <p:cNvSpPr txBox="1"/>
          <p:nvPr/>
        </p:nvSpPr>
        <p:spPr>
          <a:xfrm>
            <a:off x="611560" y="4182521"/>
            <a:ext cx="2880320" cy="276999"/>
          </a:xfrm>
          <a:prstGeom prst="rect">
            <a:avLst/>
          </a:prstGeom>
          <a:solidFill>
            <a:schemeClr val="bg1">
              <a:lumMod val="95000"/>
            </a:schemeClr>
          </a:solidFill>
        </p:spPr>
        <p:txBody>
          <a:bodyPr wrap="square" rtlCol="0">
            <a:spAutoFit/>
          </a:bodyPr>
          <a:lstStyle/>
          <a:p>
            <a:r>
              <a:rPr lang="de-DE" sz="1200" dirty="0" smtClean="0">
                <a:solidFill>
                  <a:schemeClr val="tx1">
                    <a:lumMod val="85000"/>
                    <a:lumOff val="15000"/>
                  </a:schemeClr>
                </a:solidFill>
                <a:latin typeface="+mn-lt"/>
              </a:rPr>
              <a:t>Doppelt geregelt!</a:t>
            </a:r>
            <a:endParaRPr lang="de-DE" sz="1200" dirty="0">
              <a:solidFill>
                <a:schemeClr val="tx1">
                  <a:lumMod val="85000"/>
                  <a:lumOff val="15000"/>
                </a:schemeClr>
              </a:solidFill>
              <a:latin typeface="+mn-lt"/>
            </a:endParaRPr>
          </a:p>
        </p:txBody>
      </p:sp>
      <p:sp>
        <p:nvSpPr>
          <p:cNvPr id="41" name="Textfeld 40"/>
          <p:cNvSpPr txBox="1"/>
          <p:nvPr/>
        </p:nvSpPr>
        <p:spPr>
          <a:xfrm>
            <a:off x="611560" y="4507809"/>
            <a:ext cx="2880320" cy="276999"/>
          </a:xfrm>
          <a:prstGeom prst="rect">
            <a:avLst/>
          </a:prstGeom>
          <a:solidFill>
            <a:schemeClr val="bg1">
              <a:lumMod val="95000"/>
            </a:schemeClr>
          </a:solidFill>
        </p:spPr>
        <p:txBody>
          <a:bodyPr wrap="square" rtlCol="0">
            <a:spAutoFit/>
          </a:bodyPr>
          <a:lstStyle/>
          <a:p>
            <a:r>
              <a:rPr lang="de-DE" sz="1200" dirty="0" smtClean="0">
                <a:solidFill>
                  <a:schemeClr val="tx1">
                    <a:lumMod val="85000"/>
                    <a:lumOff val="15000"/>
                  </a:schemeClr>
                </a:solidFill>
                <a:latin typeface="+mn-lt"/>
              </a:rPr>
              <a:t>Mitarbeiter finden nichts!</a:t>
            </a:r>
            <a:endParaRPr lang="de-DE" sz="1200" dirty="0">
              <a:solidFill>
                <a:schemeClr val="tx1">
                  <a:lumMod val="85000"/>
                  <a:lumOff val="15000"/>
                </a:schemeClr>
              </a:solidFill>
              <a:latin typeface="+mn-lt"/>
            </a:endParaRPr>
          </a:p>
        </p:txBody>
      </p:sp>
      <p:sp>
        <p:nvSpPr>
          <p:cNvPr id="42" name="Textfeld 41"/>
          <p:cNvSpPr txBox="1"/>
          <p:nvPr/>
        </p:nvSpPr>
        <p:spPr>
          <a:xfrm>
            <a:off x="5364088" y="3219229"/>
            <a:ext cx="2880320" cy="338554"/>
          </a:xfrm>
          <a:prstGeom prst="rect">
            <a:avLst/>
          </a:prstGeom>
          <a:noFill/>
        </p:spPr>
        <p:txBody>
          <a:bodyPr wrap="square" rtlCol="0">
            <a:spAutoFit/>
          </a:bodyPr>
          <a:lstStyle/>
          <a:p>
            <a:r>
              <a:rPr lang="de-DE" sz="1600" dirty="0" smtClean="0">
                <a:solidFill>
                  <a:schemeClr val="tx1">
                    <a:lumMod val="85000"/>
                    <a:lumOff val="15000"/>
                  </a:schemeClr>
                </a:solidFill>
                <a:latin typeface="+mn-lt"/>
              </a:rPr>
              <a:t>Zu viele Baustellen…</a:t>
            </a:r>
            <a:endParaRPr lang="de-DE" sz="1600" dirty="0">
              <a:solidFill>
                <a:schemeClr val="tx1">
                  <a:lumMod val="85000"/>
                  <a:lumOff val="15000"/>
                </a:schemeClr>
              </a:solidFill>
              <a:latin typeface="+mn-lt"/>
            </a:endParaRPr>
          </a:p>
        </p:txBody>
      </p:sp>
      <p:sp>
        <p:nvSpPr>
          <p:cNvPr id="43" name="Textfeld 42"/>
          <p:cNvSpPr txBox="1"/>
          <p:nvPr/>
        </p:nvSpPr>
        <p:spPr>
          <a:xfrm>
            <a:off x="5364088" y="3531637"/>
            <a:ext cx="2880320" cy="276999"/>
          </a:xfrm>
          <a:prstGeom prst="rect">
            <a:avLst/>
          </a:prstGeom>
          <a:solidFill>
            <a:schemeClr val="bg1">
              <a:lumMod val="95000"/>
            </a:schemeClr>
          </a:solidFill>
        </p:spPr>
        <p:txBody>
          <a:bodyPr wrap="square" rtlCol="0">
            <a:spAutoFit/>
          </a:bodyPr>
          <a:lstStyle/>
          <a:p>
            <a:r>
              <a:rPr lang="de-DE" sz="1200" dirty="0" smtClean="0">
                <a:solidFill>
                  <a:schemeClr val="tx1">
                    <a:lumMod val="85000"/>
                    <a:lumOff val="15000"/>
                  </a:schemeClr>
                </a:solidFill>
                <a:latin typeface="+mn-lt"/>
              </a:rPr>
              <a:t>Risikomanagement!</a:t>
            </a:r>
            <a:endParaRPr lang="de-DE" sz="1200" dirty="0">
              <a:solidFill>
                <a:schemeClr val="tx1">
                  <a:lumMod val="85000"/>
                  <a:lumOff val="15000"/>
                </a:schemeClr>
              </a:solidFill>
              <a:latin typeface="+mn-lt"/>
            </a:endParaRPr>
          </a:p>
        </p:txBody>
      </p:sp>
      <p:sp>
        <p:nvSpPr>
          <p:cNvPr id="44" name="Textfeld 43"/>
          <p:cNvSpPr txBox="1"/>
          <p:nvPr/>
        </p:nvSpPr>
        <p:spPr>
          <a:xfrm>
            <a:off x="5364088" y="3860040"/>
            <a:ext cx="2880320" cy="276999"/>
          </a:xfrm>
          <a:prstGeom prst="rect">
            <a:avLst/>
          </a:prstGeom>
          <a:solidFill>
            <a:schemeClr val="bg1">
              <a:lumMod val="95000"/>
            </a:schemeClr>
          </a:solidFill>
        </p:spPr>
        <p:txBody>
          <a:bodyPr wrap="square" rtlCol="0">
            <a:spAutoFit/>
          </a:bodyPr>
          <a:lstStyle/>
          <a:p>
            <a:r>
              <a:rPr lang="de-DE" sz="1200" dirty="0" smtClean="0">
                <a:solidFill>
                  <a:schemeClr val="tx1">
                    <a:lumMod val="85000"/>
                    <a:lumOff val="15000"/>
                  </a:schemeClr>
                </a:solidFill>
                <a:latin typeface="+mn-lt"/>
              </a:rPr>
              <a:t>Maßnahmenmanagement!</a:t>
            </a:r>
            <a:endParaRPr lang="de-DE" sz="1200" dirty="0">
              <a:solidFill>
                <a:schemeClr val="tx1">
                  <a:lumMod val="85000"/>
                  <a:lumOff val="15000"/>
                </a:schemeClr>
              </a:solidFill>
              <a:latin typeface="+mn-lt"/>
            </a:endParaRPr>
          </a:p>
        </p:txBody>
      </p:sp>
      <p:sp>
        <p:nvSpPr>
          <p:cNvPr id="45" name="Textfeld 44"/>
          <p:cNvSpPr txBox="1"/>
          <p:nvPr/>
        </p:nvSpPr>
        <p:spPr>
          <a:xfrm>
            <a:off x="5364088" y="4182521"/>
            <a:ext cx="2880320" cy="276999"/>
          </a:xfrm>
          <a:prstGeom prst="rect">
            <a:avLst/>
          </a:prstGeom>
          <a:solidFill>
            <a:schemeClr val="bg1">
              <a:lumMod val="95000"/>
            </a:schemeClr>
          </a:solidFill>
        </p:spPr>
        <p:txBody>
          <a:bodyPr wrap="square" rtlCol="0">
            <a:spAutoFit/>
          </a:bodyPr>
          <a:lstStyle/>
          <a:p>
            <a:r>
              <a:rPr lang="de-DE" sz="1200" dirty="0" smtClean="0">
                <a:solidFill>
                  <a:schemeClr val="tx1">
                    <a:lumMod val="85000"/>
                    <a:lumOff val="15000"/>
                  </a:schemeClr>
                </a:solidFill>
                <a:latin typeface="+mn-lt"/>
              </a:rPr>
              <a:t>Fortbildungsverwaltung!</a:t>
            </a:r>
            <a:endParaRPr lang="de-DE" sz="1200" dirty="0">
              <a:solidFill>
                <a:schemeClr val="tx1">
                  <a:lumMod val="85000"/>
                  <a:lumOff val="15000"/>
                </a:schemeClr>
              </a:solidFill>
              <a:latin typeface="+mn-lt"/>
            </a:endParaRPr>
          </a:p>
        </p:txBody>
      </p:sp>
      <p:sp>
        <p:nvSpPr>
          <p:cNvPr id="46" name="Textfeld 45"/>
          <p:cNvSpPr txBox="1"/>
          <p:nvPr/>
        </p:nvSpPr>
        <p:spPr>
          <a:xfrm>
            <a:off x="5364088" y="4507809"/>
            <a:ext cx="2880320" cy="276999"/>
          </a:xfrm>
          <a:prstGeom prst="rect">
            <a:avLst/>
          </a:prstGeom>
          <a:solidFill>
            <a:schemeClr val="bg1">
              <a:lumMod val="95000"/>
            </a:schemeClr>
          </a:solidFill>
        </p:spPr>
        <p:txBody>
          <a:bodyPr wrap="square" rtlCol="0">
            <a:spAutoFit/>
          </a:bodyPr>
          <a:lstStyle/>
          <a:p>
            <a:r>
              <a:rPr lang="de-DE" sz="1200" dirty="0" smtClean="0">
                <a:solidFill>
                  <a:schemeClr val="tx1">
                    <a:lumMod val="85000"/>
                    <a:lumOff val="15000"/>
                  </a:schemeClr>
                </a:solidFill>
                <a:latin typeface="+mn-lt"/>
              </a:rPr>
              <a:t>Auditplanung!</a:t>
            </a:r>
            <a:endParaRPr lang="de-DE" sz="1200" dirty="0">
              <a:solidFill>
                <a:schemeClr val="tx1">
                  <a:lumMod val="85000"/>
                  <a:lumOff val="15000"/>
                </a:schemeClr>
              </a:solidFill>
              <a:latin typeface="+mn-lt"/>
            </a:endParaRPr>
          </a:p>
        </p:txBody>
      </p:sp>
      <p:sp>
        <p:nvSpPr>
          <p:cNvPr id="4" name="Textfeld 3"/>
          <p:cNvSpPr txBox="1"/>
          <p:nvPr/>
        </p:nvSpPr>
        <p:spPr>
          <a:xfrm>
            <a:off x="611560" y="1469764"/>
            <a:ext cx="2572345" cy="338554"/>
          </a:xfrm>
          <a:prstGeom prst="rect">
            <a:avLst/>
          </a:prstGeom>
          <a:noFill/>
        </p:spPr>
        <p:txBody>
          <a:bodyPr wrap="square" rtlCol="0">
            <a:spAutoFit/>
          </a:bodyPr>
          <a:lstStyle/>
          <a:p>
            <a:r>
              <a:rPr lang="de-DE" sz="1600" dirty="0" smtClean="0">
                <a:solidFill>
                  <a:srgbClr val="C00000"/>
                </a:solidFill>
                <a:latin typeface="+mn-lt"/>
              </a:rPr>
              <a:t>I N F O R M I E R E N</a:t>
            </a:r>
            <a:endParaRPr lang="de-DE" sz="1600" dirty="0">
              <a:solidFill>
                <a:srgbClr val="C00000"/>
              </a:solidFill>
              <a:latin typeface="+mn-lt"/>
            </a:endParaRPr>
          </a:p>
        </p:txBody>
      </p:sp>
      <p:sp>
        <p:nvSpPr>
          <p:cNvPr id="27" name="Textfeld 26"/>
          <p:cNvSpPr txBox="1"/>
          <p:nvPr/>
        </p:nvSpPr>
        <p:spPr>
          <a:xfrm>
            <a:off x="5364088" y="1441108"/>
            <a:ext cx="2572345" cy="338554"/>
          </a:xfrm>
          <a:prstGeom prst="rect">
            <a:avLst/>
          </a:prstGeom>
          <a:noFill/>
        </p:spPr>
        <p:txBody>
          <a:bodyPr wrap="square" rtlCol="0">
            <a:spAutoFit/>
          </a:bodyPr>
          <a:lstStyle/>
          <a:p>
            <a:r>
              <a:rPr lang="de-DE" sz="1600" dirty="0" smtClean="0">
                <a:solidFill>
                  <a:srgbClr val="C00000"/>
                </a:solidFill>
                <a:latin typeface="+mn-lt"/>
              </a:rPr>
              <a:t>D E L E G I E R E N</a:t>
            </a:r>
            <a:endParaRPr lang="de-DE" sz="1600" dirty="0">
              <a:solidFill>
                <a:srgbClr val="C00000"/>
              </a:solidFill>
              <a:latin typeface="+mn-lt"/>
            </a:endParaRPr>
          </a:p>
        </p:txBody>
      </p:sp>
      <p:sp>
        <p:nvSpPr>
          <p:cNvPr id="28" name="Textfeld 27"/>
          <p:cNvSpPr txBox="1"/>
          <p:nvPr/>
        </p:nvSpPr>
        <p:spPr>
          <a:xfrm>
            <a:off x="611560" y="3503299"/>
            <a:ext cx="2952328" cy="338554"/>
          </a:xfrm>
          <a:prstGeom prst="rect">
            <a:avLst/>
          </a:prstGeom>
          <a:noFill/>
        </p:spPr>
        <p:txBody>
          <a:bodyPr wrap="square" rtlCol="0">
            <a:spAutoFit/>
          </a:bodyPr>
          <a:lstStyle/>
          <a:p>
            <a:r>
              <a:rPr lang="de-DE" sz="1600" dirty="0" smtClean="0">
                <a:solidFill>
                  <a:srgbClr val="C00000"/>
                </a:solidFill>
                <a:latin typeface="+mn-lt"/>
              </a:rPr>
              <a:t>S T R U K T U R I E R E N</a:t>
            </a:r>
            <a:endParaRPr lang="de-DE" sz="1600" dirty="0">
              <a:solidFill>
                <a:srgbClr val="C00000"/>
              </a:solidFill>
              <a:latin typeface="+mn-lt"/>
            </a:endParaRPr>
          </a:p>
        </p:txBody>
      </p:sp>
      <p:sp>
        <p:nvSpPr>
          <p:cNvPr id="29" name="Textfeld 28"/>
          <p:cNvSpPr txBox="1"/>
          <p:nvPr/>
        </p:nvSpPr>
        <p:spPr>
          <a:xfrm>
            <a:off x="5364088" y="3503299"/>
            <a:ext cx="2572345" cy="338554"/>
          </a:xfrm>
          <a:prstGeom prst="rect">
            <a:avLst/>
          </a:prstGeom>
          <a:noFill/>
        </p:spPr>
        <p:txBody>
          <a:bodyPr wrap="square" rtlCol="0">
            <a:spAutoFit/>
          </a:bodyPr>
          <a:lstStyle/>
          <a:p>
            <a:r>
              <a:rPr lang="de-DE" sz="1600" dirty="0" smtClean="0">
                <a:solidFill>
                  <a:srgbClr val="C00000"/>
                </a:solidFill>
                <a:latin typeface="+mn-lt"/>
              </a:rPr>
              <a:t>V E R N E T Z E N</a:t>
            </a:r>
            <a:endParaRPr lang="de-DE" sz="1600" dirty="0">
              <a:solidFill>
                <a:srgbClr val="C00000"/>
              </a:solidFill>
              <a:latin typeface="+mn-lt"/>
            </a:endParaRPr>
          </a:p>
        </p:txBody>
      </p:sp>
    </p:spTree>
    <p:extLst>
      <p:ext uri="{BB962C8B-B14F-4D97-AF65-F5344CB8AC3E}">
        <p14:creationId xmlns:p14="http://schemas.microsoft.com/office/powerpoint/2010/main" val="16521972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38"/>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39"/>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40"/>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41"/>
                                        </p:tgtEl>
                                        <p:attrNameLst>
                                          <p:attrName>style.visibility</p:attrName>
                                        </p:attrNameLst>
                                      </p:cBhvr>
                                      <p:to>
                                        <p:strVal val="hidden"/>
                                      </p:to>
                                    </p:set>
                                  </p:childTnLst>
                                </p:cTn>
                              </p:par>
                              <p:par>
                                <p:cTn id="21" presetID="1" presetClass="exit"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hidden"/>
                                      </p:to>
                                    </p:set>
                                  </p:childTnLst>
                                </p:cTn>
                              </p:par>
                              <p:par>
                                <p:cTn id="23" presetID="1" presetClass="exit"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hidden"/>
                                      </p:to>
                                    </p:set>
                                  </p:childTnLst>
                                </p:cTn>
                              </p:par>
                              <p:par>
                                <p:cTn id="25" presetID="1" presetClass="exit"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hidden"/>
                                      </p:to>
                                    </p:set>
                                  </p:childTnLst>
                                </p:cTn>
                              </p:par>
                              <p:par>
                                <p:cTn id="27" presetID="1" presetClass="exit"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hidden"/>
                                      </p:to>
                                    </p:set>
                                  </p:childTnLst>
                                </p:cTn>
                              </p:par>
                              <p:par>
                                <p:cTn id="29" presetID="1" presetClass="exit" presetSubtype="0" fill="hold" grpId="0" nodeType="withEffect">
                                  <p:stCondLst>
                                    <p:cond delay="0"/>
                                  </p:stCondLst>
                                  <p:childTnLst>
                                    <p:set>
                                      <p:cBhvr>
                                        <p:cTn id="30" dur="1" fill="hold">
                                          <p:stCondLst>
                                            <p:cond delay="0"/>
                                          </p:stCondLst>
                                        </p:cTn>
                                        <p:tgtEl>
                                          <p:spTgt spid="43"/>
                                        </p:tgtEl>
                                        <p:attrNameLst>
                                          <p:attrName>style.visibility</p:attrName>
                                        </p:attrNameLst>
                                      </p:cBhvr>
                                      <p:to>
                                        <p:strVal val="hidden"/>
                                      </p:to>
                                    </p:set>
                                  </p:childTnLst>
                                </p:cTn>
                              </p:par>
                              <p:par>
                                <p:cTn id="31" presetID="1" presetClass="exit" presetSubtype="0" fill="hold" grpId="0" nodeType="withEffect">
                                  <p:stCondLst>
                                    <p:cond delay="0"/>
                                  </p:stCondLst>
                                  <p:childTnLst>
                                    <p:set>
                                      <p:cBhvr>
                                        <p:cTn id="32" dur="1" fill="hold">
                                          <p:stCondLst>
                                            <p:cond delay="0"/>
                                          </p:stCondLst>
                                        </p:cTn>
                                        <p:tgtEl>
                                          <p:spTgt spid="44"/>
                                        </p:tgtEl>
                                        <p:attrNameLst>
                                          <p:attrName>style.visibility</p:attrName>
                                        </p:attrNameLst>
                                      </p:cBhvr>
                                      <p:to>
                                        <p:strVal val="hidden"/>
                                      </p:to>
                                    </p:set>
                                  </p:childTnLst>
                                </p:cTn>
                              </p:par>
                              <p:par>
                                <p:cTn id="33" presetID="1" presetClass="exit" presetSubtype="0" fill="hold" grpId="0" nodeType="withEffect">
                                  <p:stCondLst>
                                    <p:cond delay="0"/>
                                  </p:stCondLst>
                                  <p:childTnLst>
                                    <p:set>
                                      <p:cBhvr>
                                        <p:cTn id="34" dur="1" fill="hold">
                                          <p:stCondLst>
                                            <p:cond delay="0"/>
                                          </p:stCondLst>
                                        </p:cTn>
                                        <p:tgtEl>
                                          <p:spTgt spid="45"/>
                                        </p:tgtEl>
                                        <p:attrNameLst>
                                          <p:attrName>style.visibility</p:attrName>
                                        </p:attrNameLst>
                                      </p:cBhvr>
                                      <p:to>
                                        <p:strVal val="hidden"/>
                                      </p:to>
                                    </p:set>
                                  </p:childTnLst>
                                </p:cTn>
                              </p:par>
                              <p:par>
                                <p:cTn id="35" presetID="1" presetClass="exit" presetSubtype="0" fill="hold" grpId="0" nodeType="withEffect">
                                  <p:stCondLst>
                                    <p:cond delay="0"/>
                                  </p:stCondLst>
                                  <p:childTnLst>
                                    <p:set>
                                      <p:cBhvr>
                                        <p:cTn id="36" dur="1" fill="hold">
                                          <p:stCondLst>
                                            <p:cond delay="0"/>
                                          </p:stCondLst>
                                        </p:cTn>
                                        <p:tgtEl>
                                          <p:spTgt spid="46"/>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8"/>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3" grpId="0" animBg="1"/>
      <p:bldP spid="24" grpId="0" animBg="1"/>
      <p:bldP spid="25" grpId="0" animBg="1"/>
      <p:bldP spid="26" grpId="0" animBg="1"/>
      <p:bldP spid="38" grpId="0" animBg="1"/>
      <p:bldP spid="39" grpId="0" animBg="1"/>
      <p:bldP spid="40" grpId="0" animBg="1"/>
      <p:bldP spid="41" grpId="0" animBg="1"/>
      <p:bldP spid="43" grpId="0" animBg="1"/>
      <p:bldP spid="44" grpId="0" animBg="1"/>
      <p:bldP spid="45" grpId="0" animBg="1"/>
      <p:bldP spid="46" grpId="0" animBg="1"/>
      <p:bldP spid="4" grpId="0"/>
      <p:bldP spid="27" grpId="0"/>
      <p:bldP spid="28" grpId="0"/>
      <p:bldP spid="29" grpId="0"/>
    </p:bld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Inhaltsplatzhalter 5"/>
          <p:cNvSpPr>
            <a:spLocks noGrp="1"/>
          </p:cNvSpPr>
          <p:nvPr>
            <p:ph sz="quarter" idx="10"/>
          </p:nvPr>
        </p:nvSpPr>
        <p:spPr>
          <a:xfrm>
            <a:off x="444351" y="1275606"/>
            <a:ext cx="5495801" cy="1082408"/>
          </a:xfrm>
        </p:spPr>
        <p:txBody>
          <a:bodyPr/>
          <a:lstStyle/>
          <a:p>
            <a:r>
              <a:rPr lang="de-DE" dirty="0" smtClean="0">
                <a:solidFill>
                  <a:schemeClr val="bg1"/>
                </a:solidFill>
              </a:rPr>
              <a:t>Referenzen</a:t>
            </a:r>
            <a:endParaRPr lang="de-DE" dirty="0">
              <a:solidFill>
                <a:schemeClr val="bg1"/>
              </a:solidFill>
            </a:endParaRPr>
          </a:p>
        </p:txBody>
      </p:sp>
    </p:spTree>
    <p:extLst>
      <p:ext uri="{BB962C8B-B14F-4D97-AF65-F5344CB8AC3E}">
        <p14:creationId xmlns:p14="http://schemas.microsoft.com/office/powerpoint/2010/main" val="3461169875"/>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Datumsplatzhalter 2"/>
          <p:cNvSpPr>
            <a:spLocks noGrp="1"/>
          </p:cNvSpPr>
          <p:nvPr>
            <p:ph type="dt" sz="half" idx="2"/>
          </p:nvPr>
        </p:nvSpPr>
        <p:spPr/>
        <p:txBody>
          <a:bodyPr/>
          <a:lstStyle/>
          <a:p>
            <a:pPr>
              <a:defRPr/>
            </a:pPr>
            <a:fld id="{FCDEEF94-B448-4A4F-9CCE-2EF14F36229C}" type="datetime1">
              <a:rPr lang="de-DE" smtClean="0"/>
              <a:t>29.06.2018</a:t>
            </a:fld>
            <a:endParaRPr lang="de-DE" dirty="0"/>
          </a:p>
        </p:txBody>
      </p:sp>
      <p:sp>
        <p:nvSpPr>
          <p:cNvPr id="5" name="Titel 4"/>
          <p:cNvSpPr>
            <a:spLocks noGrp="1"/>
          </p:cNvSpPr>
          <p:nvPr>
            <p:ph type="title"/>
          </p:nvPr>
        </p:nvSpPr>
        <p:spPr/>
        <p:txBody>
          <a:bodyPr/>
          <a:lstStyle/>
          <a:p>
            <a:r>
              <a:rPr lang="de-DE" dirty="0" smtClean="0"/>
              <a:t>NEXUS im Qualitätsmanagement</a:t>
            </a:r>
            <a:endParaRPr lang="de-DE" dirty="0"/>
          </a:p>
        </p:txBody>
      </p:sp>
      <p:sp>
        <p:nvSpPr>
          <p:cNvPr id="21" name="Rechteck 20"/>
          <p:cNvSpPr/>
          <p:nvPr/>
        </p:nvSpPr>
        <p:spPr>
          <a:xfrm>
            <a:off x="279221" y="2643758"/>
            <a:ext cx="1564233" cy="1800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spcBef>
                <a:spcPct val="20000"/>
              </a:spcBef>
              <a:buClr>
                <a:schemeClr val="bg1"/>
              </a:buClr>
              <a:tabLst>
                <a:tab pos="898798" algn="l"/>
                <a:tab pos="1551746" algn="l"/>
              </a:tabLst>
            </a:pPr>
            <a:r>
              <a:rPr lang="de-DE" sz="800" dirty="0" smtClean="0">
                <a:solidFill>
                  <a:schemeClr val="bg1"/>
                </a:solidFill>
                <a:latin typeface="HelveticaNeueLT Pro 43 LtEx" panose="020B0503020202020204" pitchFamily="34" charset="0"/>
              </a:rPr>
              <a:t>Standorte	5</a:t>
            </a:r>
            <a:endParaRPr lang="de-DE" sz="800" dirty="0">
              <a:solidFill>
                <a:schemeClr val="bg1"/>
              </a:solidFill>
              <a:latin typeface="HelveticaNeueLT Pro 43 LtEx" panose="020B0503020202020204" pitchFamily="34" charset="0"/>
            </a:endParaRPr>
          </a:p>
          <a:p>
            <a:pPr>
              <a:spcBef>
                <a:spcPct val="20000"/>
              </a:spcBef>
              <a:buClr>
                <a:schemeClr val="bg1"/>
              </a:buClr>
              <a:tabLst>
                <a:tab pos="898798" algn="l"/>
                <a:tab pos="1551746" algn="l"/>
              </a:tabLst>
            </a:pPr>
            <a:r>
              <a:rPr lang="de-DE" sz="800" dirty="0" smtClean="0">
                <a:solidFill>
                  <a:schemeClr val="bg1"/>
                </a:solidFill>
                <a:latin typeface="HelveticaNeueLT Pro 43 LtEx" panose="020B0503020202020204" pitchFamily="34" charset="0"/>
              </a:rPr>
              <a:t>Betten	2.500</a:t>
            </a:r>
          </a:p>
          <a:p>
            <a:pPr>
              <a:spcBef>
                <a:spcPct val="20000"/>
              </a:spcBef>
              <a:buClr>
                <a:schemeClr val="bg1"/>
              </a:buClr>
              <a:tabLst>
                <a:tab pos="898798" algn="l"/>
                <a:tab pos="1551746" algn="l"/>
              </a:tabLst>
            </a:pPr>
            <a:r>
              <a:rPr lang="de-DE" sz="800" dirty="0" smtClean="0">
                <a:solidFill>
                  <a:schemeClr val="bg1"/>
                </a:solidFill>
                <a:latin typeface="HelveticaNeueLT Pro 43 LtEx" panose="020B0503020202020204" pitchFamily="34" charset="0"/>
              </a:rPr>
              <a:t>Mitarbeiter	3.100</a:t>
            </a:r>
          </a:p>
          <a:p>
            <a:pPr marL="102692" indent="-102692">
              <a:spcBef>
                <a:spcPct val="20000"/>
              </a:spcBef>
              <a:buClr>
                <a:schemeClr val="bg1"/>
              </a:buClr>
              <a:buFont typeface="Symbol" pitchFamily="18" charset="2"/>
              <a:buChar char="+"/>
              <a:tabLst>
                <a:tab pos="898798" algn="l"/>
                <a:tab pos="1551746" algn="l"/>
              </a:tabLst>
            </a:pPr>
            <a:endParaRPr lang="de-DE" sz="800" dirty="0" smtClean="0">
              <a:solidFill>
                <a:schemeClr val="bg1"/>
              </a:solidFill>
              <a:latin typeface="HelveticaNeueLT Pro 43 LtEx" panose="020B0503020202020204" pitchFamily="34" charset="0"/>
            </a:endParaRP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Dokumentenlenkung</a:t>
            </a:r>
          </a:p>
          <a:p>
            <a:pPr marL="102692" indent="-102692">
              <a:spcBef>
                <a:spcPct val="20000"/>
              </a:spcBef>
              <a:buClr>
                <a:schemeClr val="bg1"/>
              </a:buClr>
              <a:buFont typeface="Symbol" pitchFamily="18" charset="2"/>
              <a:buChar char="+"/>
              <a:tabLst>
                <a:tab pos="898798" algn="l"/>
                <a:tab pos="1551746" algn="l"/>
              </a:tabLst>
            </a:pPr>
            <a:r>
              <a:rPr lang="de-DE" sz="700" dirty="0">
                <a:solidFill>
                  <a:schemeClr val="bg1"/>
                </a:solidFill>
                <a:latin typeface="HelveticaNeueLT Pro 43 LtEx" panose="020B0503020202020204" pitchFamily="34" charset="0"/>
              </a:rPr>
              <a:t>Risikomanagement</a:t>
            </a: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Meldewesen</a:t>
            </a: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Maßnahmenmanagement</a:t>
            </a:r>
          </a:p>
          <a:p>
            <a:pPr marL="102692" indent="-102692">
              <a:spcBef>
                <a:spcPct val="20000"/>
              </a:spcBef>
              <a:buClr>
                <a:schemeClr val="bg1"/>
              </a:buClr>
              <a:buFont typeface="Symbol" pitchFamily="18" charset="2"/>
              <a:buChar char="+"/>
              <a:tabLst>
                <a:tab pos="898798" algn="l"/>
                <a:tab pos="1551746" algn="l"/>
              </a:tabLst>
            </a:pPr>
            <a:endParaRPr lang="de-DE" sz="800" dirty="0" smtClean="0">
              <a:solidFill>
                <a:schemeClr val="bg1"/>
              </a:solidFill>
              <a:latin typeface="HelveticaNeueLT Pro 43 LtEx" panose="020B0503020202020204" pitchFamily="34" charset="0"/>
            </a:endParaRPr>
          </a:p>
          <a:p>
            <a:pPr>
              <a:spcBef>
                <a:spcPct val="20000"/>
              </a:spcBef>
              <a:buClr>
                <a:schemeClr val="bg1"/>
              </a:buClr>
              <a:tabLst>
                <a:tab pos="898798" algn="l"/>
                <a:tab pos="1551746" algn="l"/>
              </a:tabLst>
            </a:pPr>
            <a:endParaRPr lang="de-DE" sz="800" dirty="0" smtClean="0">
              <a:solidFill>
                <a:schemeClr val="bg1"/>
              </a:solidFill>
              <a:latin typeface="HelveticaNeueLT Pro 43 LtEx" panose="020B0503020202020204" pitchFamily="34" charset="0"/>
            </a:endParaRPr>
          </a:p>
        </p:txBody>
      </p:sp>
      <p:sp>
        <p:nvSpPr>
          <p:cNvPr id="22" name="Rechteck 21"/>
          <p:cNvSpPr/>
          <p:nvPr/>
        </p:nvSpPr>
        <p:spPr>
          <a:xfrm>
            <a:off x="279220" y="990604"/>
            <a:ext cx="1564233" cy="70504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spcBef>
                <a:spcPct val="20000"/>
              </a:spcBef>
              <a:buClr>
                <a:schemeClr val="bg1"/>
              </a:buClr>
              <a:tabLst>
                <a:tab pos="900113" algn="l"/>
                <a:tab pos="1550988" algn="l"/>
              </a:tabLst>
            </a:pPr>
            <a:endParaRPr lang="de-DE" sz="1000" b="1" dirty="0" smtClean="0">
              <a:solidFill>
                <a:schemeClr val="bg1"/>
              </a:solidFill>
              <a:latin typeface="HelveticaNeueLT Pro 43 LtEx" panose="020B0503020202020204" pitchFamily="34" charset="0"/>
            </a:endParaRPr>
          </a:p>
          <a:p>
            <a:pPr algn="ctr">
              <a:spcBef>
                <a:spcPct val="20000"/>
              </a:spcBef>
              <a:buClr>
                <a:schemeClr val="bg1"/>
              </a:buClr>
              <a:tabLst>
                <a:tab pos="900113" algn="l"/>
                <a:tab pos="1550988" algn="l"/>
              </a:tabLst>
            </a:pPr>
            <a:r>
              <a:rPr lang="de-DE" sz="1000" b="1" dirty="0" smtClean="0">
                <a:solidFill>
                  <a:schemeClr val="bg1"/>
                </a:solidFill>
                <a:latin typeface="HelveticaNeueLT Pro 43 LtEx" panose="020B0503020202020204" pitchFamily="34" charset="0"/>
              </a:rPr>
              <a:t>Bundeswehr-krankenhäuser</a:t>
            </a:r>
          </a:p>
        </p:txBody>
      </p:sp>
      <p:sp>
        <p:nvSpPr>
          <p:cNvPr id="25" name="Rechteck 24"/>
          <p:cNvSpPr/>
          <p:nvPr/>
        </p:nvSpPr>
        <p:spPr>
          <a:xfrm>
            <a:off x="1987471" y="2643758"/>
            <a:ext cx="1564233" cy="1800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spcBef>
                <a:spcPct val="20000"/>
              </a:spcBef>
              <a:buClr>
                <a:schemeClr val="bg1"/>
              </a:buClr>
              <a:tabLst>
                <a:tab pos="898798" algn="l"/>
                <a:tab pos="1551746" algn="l"/>
              </a:tabLst>
            </a:pPr>
            <a:r>
              <a:rPr lang="de-DE" sz="800" dirty="0" smtClean="0">
                <a:solidFill>
                  <a:schemeClr val="bg1"/>
                </a:solidFill>
                <a:latin typeface="HelveticaNeueLT Pro 43 LtEx" panose="020B0503020202020204" pitchFamily="34" charset="0"/>
              </a:rPr>
              <a:t>Standorte	1</a:t>
            </a:r>
            <a:endParaRPr lang="de-DE" sz="800" dirty="0">
              <a:solidFill>
                <a:schemeClr val="bg1"/>
              </a:solidFill>
              <a:latin typeface="HelveticaNeueLT Pro 43 LtEx" panose="020B0503020202020204" pitchFamily="34" charset="0"/>
            </a:endParaRPr>
          </a:p>
          <a:p>
            <a:pPr>
              <a:spcBef>
                <a:spcPct val="20000"/>
              </a:spcBef>
              <a:buClr>
                <a:schemeClr val="bg1"/>
              </a:buClr>
              <a:tabLst>
                <a:tab pos="898798" algn="l"/>
                <a:tab pos="1551746" algn="l"/>
              </a:tabLst>
            </a:pPr>
            <a:r>
              <a:rPr lang="de-DE" sz="800" dirty="0" smtClean="0">
                <a:solidFill>
                  <a:schemeClr val="bg1"/>
                </a:solidFill>
                <a:latin typeface="HelveticaNeueLT Pro 43 LtEx" panose="020B0503020202020204" pitchFamily="34" charset="0"/>
              </a:rPr>
              <a:t>Betten	1.400</a:t>
            </a:r>
          </a:p>
          <a:p>
            <a:pPr>
              <a:spcBef>
                <a:spcPct val="20000"/>
              </a:spcBef>
              <a:buClr>
                <a:schemeClr val="bg1"/>
              </a:buClr>
              <a:tabLst>
                <a:tab pos="898798" algn="l"/>
                <a:tab pos="1551746" algn="l"/>
              </a:tabLst>
            </a:pPr>
            <a:r>
              <a:rPr lang="de-DE" sz="800" dirty="0" smtClean="0">
                <a:solidFill>
                  <a:schemeClr val="bg1"/>
                </a:solidFill>
                <a:latin typeface="HelveticaNeueLT Pro 43 LtEx" panose="020B0503020202020204" pitchFamily="34" charset="0"/>
              </a:rPr>
              <a:t>Mitarbeiter	8.700</a:t>
            </a:r>
          </a:p>
          <a:p>
            <a:pPr marL="102692" indent="-102692">
              <a:spcBef>
                <a:spcPct val="20000"/>
              </a:spcBef>
              <a:buClr>
                <a:schemeClr val="bg1"/>
              </a:buClr>
              <a:buFont typeface="Symbol" pitchFamily="18" charset="2"/>
              <a:buChar char="+"/>
              <a:tabLst>
                <a:tab pos="898798" algn="l"/>
                <a:tab pos="1551746" algn="l"/>
              </a:tabLst>
            </a:pPr>
            <a:endParaRPr lang="de-DE" sz="800" dirty="0" smtClean="0">
              <a:solidFill>
                <a:schemeClr val="bg1"/>
              </a:solidFill>
              <a:latin typeface="HelveticaNeueLT Pro 43 LtEx" panose="020B0503020202020204" pitchFamily="34" charset="0"/>
            </a:endParaRP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Dokumentenlenkung</a:t>
            </a: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Intranet</a:t>
            </a: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Risikomanagement</a:t>
            </a: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SOP-Labor</a:t>
            </a:r>
          </a:p>
          <a:p>
            <a:pPr marL="102692" indent="-102692">
              <a:spcBef>
                <a:spcPct val="20000"/>
              </a:spcBef>
              <a:buClr>
                <a:schemeClr val="bg1"/>
              </a:buClr>
              <a:buFont typeface="Symbol" pitchFamily="18" charset="2"/>
              <a:buChar char="+"/>
              <a:tabLst>
                <a:tab pos="898798" algn="l"/>
                <a:tab pos="1551746" algn="l"/>
              </a:tabLst>
            </a:pPr>
            <a:endParaRPr lang="de-DE" sz="800" dirty="0" smtClean="0">
              <a:solidFill>
                <a:schemeClr val="bg1"/>
              </a:solidFill>
              <a:latin typeface="HelveticaNeueLT Pro 43 LtEx" panose="020B0503020202020204" pitchFamily="34" charset="0"/>
            </a:endParaRPr>
          </a:p>
          <a:p>
            <a:pPr>
              <a:spcBef>
                <a:spcPct val="20000"/>
              </a:spcBef>
              <a:buClr>
                <a:schemeClr val="bg1"/>
              </a:buClr>
              <a:tabLst>
                <a:tab pos="898798" algn="l"/>
                <a:tab pos="1551746" algn="l"/>
              </a:tabLst>
            </a:pPr>
            <a:endParaRPr lang="de-DE" sz="800" dirty="0" smtClean="0">
              <a:solidFill>
                <a:schemeClr val="bg1"/>
              </a:solidFill>
              <a:latin typeface="HelveticaNeueLT Pro 43 LtEx" panose="020B0503020202020204" pitchFamily="34" charset="0"/>
            </a:endParaRPr>
          </a:p>
        </p:txBody>
      </p:sp>
      <p:sp>
        <p:nvSpPr>
          <p:cNvPr id="26" name="Rechteck 25"/>
          <p:cNvSpPr/>
          <p:nvPr/>
        </p:nvSpPr>
        <p:spPr>
          <a:xfrm>
            <a:off x="1987470" y="990604"/>
            <a:ext cx="1564233" cy="70504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spcBef>
                <a:spcPct val="20000"/>
              </a:spcBef>
              <a:buClr>
                <a:schemeClr val="bg1"/>
              </a:buClr>
              <a:tabLst>
                <a:tab pos="900113" algn="l"/>
                <a:tab pos="1550988" algn="l"/>
              </a:tabLst>
            </a:pPr>
            <a:endParaRPr lang="de-DE" sz="1000" b="1" dirty="0" smtClean="0">
              <a:solidFill>
                <a:schemeClr val="bg1"/>
              </a:solidFill>
              <a:latin typeface="HelveticaNeueLT Pro 43 LtEx" panose="020B0503020202020204" pitchFamily="34" charset="0"/>
            </a:endParaRPr>
          </a:p>
          <a:p>
            <a:pPr algn="ctr">
              <a:spcBef>
                <a:spcPct val="20000"/>
              </a:spcBef>
              <a:buClr>
                <a:schemeClr val="bg1"/>
              </a:buClr>
              <a:tabLst>
                <a:tab pos="900113" algn="l"/>
                <a:tab pos="1550988" algn="l"/>
              </a:tabLst>
            </a:pPr>
            <a:r>
              <a:rPr lang="de-DE" sz="1000" b="1" dirty="0" smtClean="0">
                <a:solidFill>
                  <a:schemeClr val="bg1"/>
                </a:solidFill>
                <a:latin typeface="HelveticaNeueLT Pro 43 LtEx" panose="020B0503020202020204" pitchFamily="34" charset="0"/>
              </a:rPr>
              <a:t>Universitätsklinikum Münster</a:t>
            </a:r>
          </a:p>
        </p:txBody>
      </p:sp>
      <p:sp>
        <p:nvSpPr>
          <p:cNvPr id="28" name="Rechteck 27"/>
          <p:cNvSpPr/>
          <p:nvPr/>
        </p:nvSpPr>
        <p:spPr>
          <a:xfrm>
            <a:off x="3695721" y="2643758"/>
            <a:ext cx="1564233" cy="1800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spcBef>
                <a:spcPct val="20000"/>
              </a:spcBef>
              <a:buClr>
                <a:schemeClr val="bg1"/>
              </a:buClr>
              <a:tabLst>
                <a:tab pos="898798" algn="l"/>
                <a:tab pos="1551746" algn="l"/>
              </a:tabLst>
            </a:pPr>
            <a:r>
              <a:rPr lang="de-DE" sz="800" dirty="0" smtClean="0">
                <a:solidFill>
                  <a:schemeClr val="bg1"/>
                </a:solidFill>
                <a:latin typeface="HelveticaNeueLT Pro 43 LtEx" panose="020B0503020202020204" pitchFamily="34" charset="0"/>
              </a:rPr>
              <a:t>Standorte	14</a:t>
            </a:r>
            <a:endParaRPr lang="de-DE" sz="800" dirty="0">
              <a:solidFill>
                <a:schemeClr val="bg1"/>
              </a:solidFill>
              <a:latin typeface="HelveticaNeueLT Pro 43 LtEx" panose="020B0503020202020204" pitchFamily="34" charset="0"/>
            </a:endParaRPr>
          </a:p>
          <a:p>
            <a:pPr>
              <a:spcBef>
                <a:spcPct val="20000"/>
              </a:spcBef>
              <a:buClr>
                <a:schemeClr val="bg1"/>
              </a:buClr>
              <a:tabLst>
                <a:tab pos="898798" algn="l"/>
                <a:tab pos="1551746" algn="l"/>
              </a:tabLst>
            </a:pPr>
            <a:r>
              <a:rPr lang="de-DE" sz="800" dirty="0" smtClean="0">
                <a:solidFill>
                  <a:schemeClr val="bg1"/>
                </a:solidFill>
                <a:latin typeface="HelveticaNeueLT Pro 43 LtEx" panose="020B0503020202020204" pitchFamily="34" charset="0"/>
              </a:rPr>
              <a:t>Betten	1.900</a:t>
            </a:r>
          </a:p>
          <a:p>
            <a:pPr>
              <a:spcBef>
                <a:spcPct val="20000"/>
              </a:spcBef>
              <a:buClr>
                <a:schemeClr val="bg1"/>
              </a:buClr>
              <a:tabLst>
                <a:tab pos="898798" algn="l"/>
                <a:tab pos="1551746" algn="l"/>
              </a:tabLst>
            </a:pPr>
            <a:r>
              <a:rPr lang="de-DE" sz="800" dirty="0" smtClean="0">
                <a:solidFill>
                  <a:schemeClr val="bg1"/>
                </a:solidFill>
                <a:latin typeface="HelveticaNeueLT Pro 43 LtEx" panose="020B0503020202020204" pitchFamily="34" charset="0"/>
              </a:rPr>
              <a:t>Mitarbeiter	4.800</a:t>
            </a:r>
          </a:p>
          <a:p>
            <a:pPr marL="102692" indent="-102692">
              <a:spcBef>
                <a:spcPct val="20000"/>
              </a:spcBef>
              <a:buClr>
                <a:schemeClr val="bg1"/>
              </a:buClr>
              <a:buFont typeface="Symbol" pitchFamily="18" charset="2"/>
              <a:buChar char="+"/>
              <a:tabLst>
                <a:tab pos="898798" algn="l"/>
                <a:tab pos="1551746" algn="l"/>
              </a:tabLst>
            </a:pPr>
            <a:endParaRPr lang="de-DE" sz="800" dirty="0" smtClean="0">
              <a:solidFill>
                <a:schemeClr val="bg1"/>
              </a:solidFill>
              <a:latin typeface="HelveticaNeueLT Pro 43 LtEx" panose="020B0503020202020204" pitchFamily="34" charset="0"/>
            </a:endParaRP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Dokumentenlenkung</a:t>
            </a: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Intranet</a:t>
            </a: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Meldewesen</a:t>
            </a:r>
          </a:p>
          <a:p>
            <a:pPr marL="102692" indent="-102692">
              <a:spcBef>
                <a:spcPct val="20000"/>
              </a:spcBef>
              <a:buClr>
                <a:schemeClr val="bg1"/>
              </a:buClr>
              <a:buFont typeface="Symbol" pitchFamily="18" charset="2"/>
              <a:buChar char="+"/>
              <a:tabLst>
                <a:tab pos="898798" algn="l"/>
                <a:tab pos="1551746" algn="l"/>
              </a:tabLst>
            </a:pPr>
            <a:endParaRPr lang="de-DE" sz="800" dirty="0" smtClean="0">
              <a:solidFill>
                <a:schemeClr val="bg1"/>
              </a:solidFill>
              <a:latin typeface="HelveticaNeueLT Pro 43 LtEx" panose="020B0503020202020204" pitchFamily="34" charset="0"/>
            </a:endParaRPr>
          </a:p>
          <a:p>
            <a:pPr>
              <a:spcBef>
                <a:spcPct val="20000"/>
              </a:spcBef>
              <a:buClr>
                <a:schemeClr val="bg1"/>
              </a:buClr>
              <a:tabLst>
                <a:tab pos="898798" algn="l"/>
                <a:tab pos="1551746" algn="l"/>
              </a:tabLst>
            </a:pPr>
            <a:endParaRPr lang="de-DE" sz="800" dirty="0" smtClean="0">
              <a:solidFill>
                <a:schemeClr val="bg1"/>
              </a:solidFill>
              <a:latin typeface="HelveticaNeueLT Pro 43 LtEx" panose="020B0503020202020204" pitchFamily="34" charset="0"/>
            </a:endParaRPr>
          </a:p>
        </p:txBody>
      </p:sp>
      <p:sp>
        <p:nvSpPr>
          <p:cNvPr id="29" name="Rechteck 28"/>
          <p:cNvSpPr/>
          <p:nvPr/>
        </p:nvSpPr>
        <p:spPr>
          <a:xfrm>
            <a:off x="3695720" y="990604"/>
            <a:ext cx="1564233" cy="70504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spcBef>
                <a:spcPct val="20000"/>
              </a:spcBef>
              <a:buClr>
                <a:schemeClr val="bg1"/>
              </a:buClr>
              <a:tabLst>
                <a:tab pos="900113" algn="l"/>
                <a:tab pos="1550988" algn="l"/>
              </a:tabLst>
            </a:pPr>
            <a:endParaRPr lang="de-DE" sz="1000" b="1" dirty="0" smtClean="0">
              <a:solidFill>
                <a:schemeClr val="bg1"/>
              </a:solidFill>
              <a:latin typeface="HelveticaNeueLT Pro 43 LtEx" panose="020B0503020202020204" pitchFamily="34" charset="0"/>
            </a:endParaRPr>
          </a:p>
          <a:p>
            <a:pPr algn="ctr">
              <a:spcBef>
                <a:spcPct val="20000"/>
              </a:spcBef>
              <a:buClr>
                <a:schemeClr val="bg1"/>
              </a:buClr>
              <a:tabLst>
                <a:tab pos="900113" algn="l"/>
                <a:tab pos="1550988" algn="l"/>
              </a:tabLst>
            </a:pPr>
            <a:r>
              <a:rPr lang="de-DE" sz="1000" b="1" dirty="0" smtClean="0">
                <a:solidFill>
                  <a:schemeClr val="bg1"/>
                </a:solidFill>
                <a:latin typeface="HelveticaNeueLT Pro 43 LtEx" panose="020B0503020202020204" pitchFamily="34" charset="0"/>
              </a:rPr>
              <a:t>Paul Gerhardt Diakonie Berlin</a:t>
            </a:r>
          </a:p>
        </p:txBody>
      </p:sp>
      <p:pic>
        <p:nvPicPr>
          <p:cNvPr id="1034" name="Picture 10" descr="Bildergebnis für paul gerhardt diakoni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95720" y="1774245"/>
            <a:ext cx="1564233" cy="78549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Bildergebnis für universitätsklinikum müns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7469" y="1774244"/>
            <a:ext cx="1564233" cy="78549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Bildergebnis für bundeswehrkrankenhaus koblenz"/>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217" y="1774244"/>
            <a:ext cx="1564234" cy="781200"/>
          </a:xfrm>
          <a:prstGeom prst="rect">
            <a:avLst/>
          </a:prstGeom>
          <a:noFill/>
          <a:extLst>
            <a:ext uri="{909E8E84-426E-40DD-AFC4-6F175D3DCCD1}">
              <a14:hiddenFill xmlns:a14="http://schemas.microsoft.com/office/drawing/2010/main">
                <a:solidFill>
                  <a:srgbClr val="FFFFFF"/>
                </a:solidFill>
              </a14:hiddenFill>
            </a:ext>
          </a:extLst>
        </p:spPr>
      </p:pic>
      <p:sp>
        <p:nvSpPr>
          <p:cNvPr id="20" name="Rechteck 19"/>
          <p:cNvSpPr/>
          <p:nvPr/>
        </p:nvSpPr>
        <p:spPr>
          <a:xfrm>
            <a:off x="5403972" y="2643758"/>
            <a:ext cx="1564233" cy="1800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spcBef>
                <a:spcPct val="20000"/>
              </a:spcBef>
              <a:buClr>
                <a:schemeClr val="bg1"/>
              </a:buClr>
              <a:tabLst>
                <a:tab pos="898798" algn="l"/>
                <a:tab pos="1551746" algn="l"/>
              </a:tabLst>
            </a:pPr>
            <a:r>
              <a:rPr lang="de-DE" sz="800" dirty="0" smtClean="0">
                <a:solidFill>
                  <a:schemeClr val="bg1"/>
                </a:solidFill>
                <a:latin typeface="HelveticaNeueLT Pro 43 LtEx" panose="020B0503020202020204" pitchFamily="34" charset="0"/>
              </a:rPr>
              <a:t>Standorte	4</a:t>
            </a:r>
            <a:endParaRPr lang="de-DE" sz="800" dirty="0">
              <a:solidFill>
                <a:schemeClr val="bg1"/>
              </a:solidFill>
              <a:latin typeface="HelveticaNeueLT Pro 43 LtEx" panose="020B0503020202020204" pitchFamily="34" charset="0"/>
            </a:endParaRPr>
          </a:p>
          <a:p>
            <a:pPr>
              <a:spcBef>
                <a:spcPct val="20000"/>
              </a:spcBef>
              <a:buClr>
                <a:schemeClr val="bg1"/>
              </a:buClr>
              <a:tabLst>
                <a:tab pos="898798" algn="l"/>
                <a:tab pos="1551746" algn="l"/>
              </a:tabLst>
            </a:pPr>
            <a:r>
              <a:rPr lang="de-DE" sz="800" dirty="0" smtClean="0">
                <a:solidFill>
                  <a:schemeClr val="bg1"/>
                </a:solidFill>
                <a:latin typeface="HelveticaNeueLT Pro 43 LtEx" panose="020B0503020202020204" pitchFamily="34" charset="0"/>
              </a:rPr>
              <a:t>MVZs	4</a:t>
            </a:r>
          </a:p>
          <a:p>
            <a:pPr>
              <a:spcBef>
                <a:spcPct val="20000"/>
              </a:spcBef>
              <a:buClr>
                <a:schemeClr val="bg1"/>
              </a:buClr>
              <a:tabLst>
                <a:tab pos="898798" algn="l"/>
                <a:tab pos="1551746" algn="l"/>
              </a:tabLst>
            </a:pPr>
            <a:r>
              <a:rPr lang="de-DE" sz="800" dirty="0" smtClean="0">
                <a:solidFill>
                  <a:schemeClr val="bg1"/>
                </a:solidFill>
                <a:latin typeface="HelveticaNeueLT Pro 43 LtEx" panose="020B0503020202020204" pitchFamily="34" charset="0"/>
              </a:rPr>
              <a:t>Betten	900</a:t>
            </a:r>
          </a:p>
          <a:p>
            <a:pPr>
              <a:spcBef>
                <a:spcPct val="20000"/>
              </a:spcBef>
              <a:buClr>
                <a:schemeClr val="bg1"/>
              </a:buClr>
              <a:tabLst>
                <a:tab pos="898798" algn="l"/>
                <a:tab pos="1551746" algn="l"/>
              </a:tabLst>
            </a:pPr>
            <a:r>
              <a:rPr lang="de-DE" sz="800" dirty="0" smtClean="0">
                <a:solidFill>
                  <a:schemeClr val="bg1"/>
                </a:solidFill>
                <a:latin typeface="HelveticaNeueLT Pro 43 LtEx" panose="020B0503020202020204" pitchFamily="34" charset="0"/>
              </a:rPr>
              <a:t>Mitarbeiter	3.100</a:t>
            </a:r>
          </a:p>
          <a:p>
            <a:pPr marL="102692" indent="-102692">
              <a:spcBef>
                <a:spcPct val="20000"/>
              </a:spcBef>
              <a:buClr>
                <a:schemeClr val="bg1"/>
              </a:buClr>
              <a:buFont typeface="Symbol" pitchFamily="18" charset="2"/>
              <a:buChar char="+"/>
              <a:tabLst>
                <a:tab pos="898798" algn="l"/>
                <a:tab pos="1551746" algn="l"/>
              </a:tabLst>
            </a:pPr>
            <a:endParaRPr lang="de-DE" sz="800" dirty="0" smtClean="0">
              <a:solidFill>
                <a:schemeClr val="bg1"/>
              </a:solidFill>
              <a:latin typeface="HelveticaNeueLT Pro 43 LtEx" panose="020B0503020202020204" pitchFamily="34" charset="0"/>
            </a:endParaRP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Dokumentenlenkung</a:t>
            </a: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Intranet</a:t>
            </a: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Risikomanagement</a:t>
            </a: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Vertragsmanagement</a:t>
            </a: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Maßnahmenmanagement</a:t>
            </a: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Projektmonitor</a:t>
            </a:r>
          </a:p>
          <a:p>
            <a:pPr marL="102692" indent="-102692">
              <a:spcBef>
                <a:spcPct val="20000"/>
              </a:spcBef>
              <a:buClr>
                <a:schemeClr val="bg1"/>
              </a:buClr>
              <a:buFont typeface="Symbol" pitchFamily="18" charset="2"/>
              <a:buChar char="+"/>
              <a:tabLst>
                <a:tab pos="898798" algn="l"/>
                <a:tab pos="1551746" algn="l"/>
              </a:tabLst>
            </a:pPr>
            <a:endParaRPr lang="de-DE" sz="800" dirty="0" smtClean="0">
              <a:solidFill>
                <a:schemeClr val="bg1"/>
              </a:solidFill>
              <a:latin typeface="HelveticaNeueLT Pro 43 LtEx" panose="020B0503020202020204" pitchFamily="34" charset="0"/>
            </a:endParaRPr>
          </a:p>
          <a:p>
            <a:pPr>
              <a:spcBef>
                <a:spcPct val="20000"/>
              </a:spcBef>
              <a:buClr>
                <a:schemeClr val="bg1"/>
              </a:buClr>
              <a:tabLst>
                <a:tab pos="898798" algn="l"/>
                <a:tab pos="1551746" algn="l"/>
              </a:tabLst>
            </a:pPr>
            <a:endParaRPr lang="de-DE" sz="800" dirty="0" smtClean="0">
              <a:solidFill>
                <a:schemeClr val="bg1"/>
              </a:solidFill>
              <a:latin typeface="HelveticaNeueLT Pro 43 LtEx" panose="020B0503020202020204" pitchFamily="34" charset="0"/>
            </a:endParaRPr>
          </a:p>
        </p:txBody>
      </p:sp>
      <p:sp>
        <p:nvSpPr>
          <p:cNvPr id="23" name="Rechteck 22"/>
          <p:cNvSpPr/>
          <p:nvPr/>
        </p:nvSpPr>
        <p:spPr>
          <a:xfrm>
            <a:off x="5403971" y="990604"/>
            <a:ext cx="1564233" cy="70504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spcBef>
                <a:spcPct val="20000"/>
              </a:spcBef>
              <a:buClr>
                <a:schemeClr val="bg1"/>
              </a:buClr>
              <a:tabLst>
                <a:tab pos="900113" algn="l"/>
                <a:tab pos="1550988" algn="l"/>
              </a:tabLst>
            </a:pPr>
            <a:endParaRPr lang="de-DE" sz="1000" b="1" dirty="0" smtClean="0">
              <a:solidFill>
                <a:schemeClr val="bg1"/>
              </a:solidFill>
              <a:latin typeface="HelveticaNeueLT Pro 43 LtEx" panose="020B0503020202020204" pitchFamily="34" charset="0"/>
            </a:endParaRPr>
          </a:p>
          <a:p>
            <a:pPr algn="ctr">
              <a:spcBef>
                <a:spcPct val="20000"/>
              </a:spcBef>
              <a:buClr>
                <a:schemeClr val="bg1"/>
              </a:buClr>
              <a:tabLst>
                <a:tab pos="900113" algn="l"/>
                <a:tab pos="1550988" algn="l"/>
              </a:tabLst>
            </a:pPr>
            <a:r>
              <a:rPr lang="de-DE" sz="1000" b="1" dirty="0" smtClean="0">
                <a:solidFill>
                  <a:schemeClr val="bg1"/>
                </a:solidFill>
                <a:latin typeface="HelveticaNeueLT Pro 43 LtEx" panose="020B0503020202020204" pitchFamily="34" charset="0"/>
              </a:rPr>
              <a:t>Klinikum Bad Hersfeld-Rotenburg</a:t>
            </a:r>
          </a:p>
        </p:txBody>
      </p:sp>
      <p:sp>
        <p:nvSpPr>
          <p:cNvPr id="24" name="Rechteck 23"/>
          <p:cNvSpPr/>
          <p:nvPr/>
        </p:nvSpPr>
        <p:spPr>
          <a:xfrm>
            <a:off x="7112223" y="2643758"/>
            <a:ext cx="1564233" cy="1800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spcBef>
                <a:spcPct val="20000"/>
              </a:spcBef>
              <a:buClr>
                <a:schemeClr val="bg1"/>
              </a:buClr>
              <a:tabLst>
                <a:tab pos="898798" algn="l"/>
                <a:tab pos="1551746" algn="l"/>
              </a:tabLst>
            </a:pPr>
            <a:r>
              <a:rPr lang="de-DE" sz="800" dirty="0" smtClean="0">
                <a:solidFill>
                  <a:schemeClr val="bg1"/>
                </a:solidFill>
                <a:latin typeface="HelveticaNeueLT Pro 43 LtEx" panose="020B0503020202020204" pitchFamily="34" charset="0"/>
              </a:rPr>
              <a:t>Standorte	1</a:t>
            </a:r>
            <a:endParaRPr lang="de-DE" sz="800" dirty="0">
              <a:solidFill>
                <a:schemeClr val="bg1"/>
              </a:solidFill>
              <a:latin typeface="HelveticaNeueLT Pro 43 LtEx" panose="020B0503020202020204" pitchFamily="34" charset="0"/>
            </a:endParaRPr>
          </a:p>
          <a:p>
            <a:pPr>
              <a:spcBef>
                <a:spcPct val="20000"/>
              </a:spcBef>
              <a:buClr>
                <a:schemeClr val="bg1"/>
              </a:buClr>
              <a:tabLst>
                <a:tab pos="898798" algn="l"/>
                <a:tab pos="1551746" algn="l"/>
              </a:tabLst>
            </a:pPr>
            <a:r>
              <a:rPr lang="de-DE" sz="800" dirty="0" smtClean="0">
                <a:solidFill>
                  <a:schemeClr val="bg1"/>
                </a:solidFill>
                <a:latin typeface="HelveticaNeueLT Pro 43 LtEx" panose="020B0503020202020204" pitchFamily="34" charset="0"/>
              </a:rPr>
              <a:t>Betten	771</a:t>
            </a:r>
          </a:p>
          <a:p>
            <a:pPr>
              <a:spcBef>
                <a:spcPct val="20000"/>
              </a:spcBef>
              <a:buClr>
                <a:schemeClr val="bg1"/>
              </a:buClr>
              <a:tabLst>
                <a:tab pos="898798" algn="l"/>
                <a:tab pos="1551746" algn="l"/>
              </a:tabLst>
            </a:pPr>
            <a:r>
              <a:rPr lang="de-DE" sz="800" dirty="0" smtClean="0">
                <a:solidFill>
                  <a:schemeClr val="bg1"/>
                </a:solidFill>
                <a:latin typeface="HelveticaNeueLT Pro 43 LtEx" panose="020B0503020202020204" pitchFamily="34" charset="0"/>
              </a:rPr>
              <a:t>Mitarbeiter	2.500</a:t>
            </a:r>
          </a:p>
          <a:p>
            <a:pPr marL="102692" indent="-102692">
              <a:spcBef>
                <a:spcPct val="20000"/>
              </a:spcBef>
              <a:buClr>
                <a:schemeClr val="bg1"/>
              </a:buClr>
              <a:buFont typeface="Symbol" pitchFamily="18" charset="2"/>
              <a:buChar char="+"/>
              <a:tabLst>
                <a:tab pos="898798" algn="l"/>
                <a:tab pos="1551746" algn="l"/>
              </a:tabLst>
            </a:pPr>
            <a:endParaRPr lang="de-DE" sz="800" dirty="0" smtClean="0">
              <a:solidFill>
                <a:schemeClr val="bg1"/>
              </a:solidFill>
              <a:latin typeface="HelveticaNeueLT Pro 43 LtEx" panose="020B0503020202020204" pitchFamily="34" charset="0"/>
            </a:endParaRP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Dokumentenlenkung</a:t>
            </a: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Intranet</a:t>
            </a: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Vertragsmanagement</a:t>
            </a: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Meldewesen</a:t>
            </a: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Maßnahmenmanagement</a:t>
            </a: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Auditplanung</a:t>
            </a:r>
          </a:p>
          <a:p>
            <a:pPr marL="102692" indent="-102692">
              <a:spcBef>
                <a:spcPct val="20000"/>
              </a:spcBef>
              <a:buClr>
                <a:schemeClr val="bg1"/>
              </a:buClr>
              <a:buFont typeface="Symbol" pitchFamily="18" charset="2"/>
              <a:buChar char="+"/>
              <a:tabLst>
                <a:tab pos="898798" algn="l"/>
                <a:tab pos="1551746" algn="l"/>
              </a:tabLst>
            </a:pPr>
            <a:endParaRPr lang="de-DE" sz="800" dirty="0" smtClean="0">
              <a:solidFill>
                <a:schemeClr val="bg1"/>
              </a:solidFill>
              <a:latin typeface="HelveticaNeueLT Pro 43 LtEx" panose="020B0503020202020204" pitchFamily="34" charset="0"/>
            </a:endParaRPr>
          </a:p>
          <a:p>
            <a:pPr>
              <a:spcBef>
                <a:spcPct val="20000"/>
              </a:spcBef>
              <a:buClr>
                <a:schemeClr val="bg1"/>
              </a:buClr>
              <a:tabLst>
                <a:tab pos="898798" algn="l"/>
                <a:tab pos="1551746" algn="l"/>
              </a:tabLst>
            </a:pPr>
            <a:endParaRPr lang="de-DE" sz="800" dirty="0" smtClean="0">
              <a:solidFill>
                <a:schemeClr val="bg1"/>
              </a:solidFill>
              <a:latin typeface="HelveticaNeueLT Pro 43 LtEx" panose="020B0503020202020204" pitchFamily="34" charset="0"/>
            </a:endParaRPr>
          </a:p>
        </p:txBody>
      </p:sp>
      <p:sp>
        <p:nvSpPr>
          <p:cNvPr id="27" name="Rechteck 26"/>
          <p:cNvSpPr/>
          <p:nvPr/>
        </p:nvSpPr>
        <p:spPr>
          <a:xfrm>
            <a:off x="7112222" y="990604"/>
            <a:ext cx="1564233" cy="70504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spcBef>
                <a:spcPct val="20000"/>
              </a:spcBef>
              <a:buClr>
                <a:schemeClr val="bg1"/>
              </a:buClr>
              <a:tabLst>
                <a:tab pos="900113" algn="l"/>
                <a:tab pos="1550988" algn="l"/>
              </a:tabLst>
            </a:pPr>
            <a:endParaRPr lang="de-DE" sz="1000" b="1" dirty="0" smtClean="0">
              <a:solidFill>
                <a:schemeClr val="bg1"/>
              </a:solidFill>
              <a:latin typeface="HelveticaNeueLT Pro 43 LtEx" panose="020B0503020202020204" pitchFamily="34" charset="0"/>
            </a:endParaRPr>
          </a:p>
          <a:p>
            <a:pPr algn="ctr">
              <a:spcBef>
                <a:spcPct val="20000"/>
              </a:spcBef>
              <a:buClr>
                <a:schemeClr val="bg1"/>
              </a:buClr>
              <a:tabLst>
                <a:tab pos="900113" algn="l"/>
                <a:tab pos="1550988" algn="l"/>
              </a:tabLst>
            </a:pPr>
            <a:r>
              <a:rPr lang="de-DE" sz="1000" b="1" dirty="0" smtClean="0">
                <a:solidFill>
                  <a:schemeClr val="bg1"/>
                </a:solidFill>
                <a:latin typeface="HelveticaNeueLT Pro 43 LtEx" panose="020B0503020202020204" pitchFamily="34" charset="0"/>
              </a:rPr>
              <a:t>Klinikum Fürth</a:t>
            </a:r>
          </a:p>
        </p:txBody>
      </p:sp>
      <p:pic>
        <p:nvPicPr>
          <p:cNvPr id="30" name="Picture 4" descr="https://klinikum-fuerth.de/dateien/bilder/impressionen/klinikum-fuerth-ly8_5059.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3493" r="21690"/>
          <a:stretch/>
        </p:blipFill>
        <p:spPr bwMode="auto">
          <a:xfrm>
            <a:off x="7112222" y="1779661"/>
            <a:ext cx="1564233" cy="780083"/>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https://www.ultraviolett.net/images/referenzen/klinikum-04.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03970" y="1778543"/>
            <a:ext cx="1564233" cy="78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135975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3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3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5" grpId="0" animBg="1"/>
      <p:bldP spid="26" grpId="0" animBg="1"/>
      <p:bldP spid="28" grpId="0" animBg="1"/>
      <p:bldP spid="29" grpId="0" animBg="1"/>
      <p:bldP spid="20" grpId="0" animBg="1"/>
      <p:bldP spid="23" grpId="0" animBg="1"/>
      <p:bldP spid="24" grpId="0" animBg="1"/>
      <p:bldP spid="27"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Picture 12" descr="Bildergebnis für rotkreuzkliniken bayer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99217" y="1771213"/>
            <a:ext cx="1569477" cy="78549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Bildergebnis für landesklinikum amstetten"/>
          <p:cNvPicPr>
            <a:picLocks noChangeAspect="1" noChangeArrowheads="1"/>
          </p:cNvPicPr>
          <p:nvPr/>
        </p:nvPicPr>
        <p:blipFill rotWithShape="1">
          <a:blip r:embed="rId3">
            <a:extLst>
              <a:ext uri="{28A0092B-C50C-407E-A947-70E740481C1C}">
                <a14:useLocalDpi xmlns:a14="http://schemas.microsoft.com/office/drawing/2010/main" val="0"/>
              </a:ext>
            </a:extLst>
          </a:blip>
          <a:srcRect l="27187" t="20248" b="17170"/>
          <a:stretch/>
        </p:blipFill>
        <p:spPr bwMode="auto">
          <a:xfrm>
            <a:off x="5390968" y="1771213"/>
            <a:ext cx="1569475" cy="78549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Bildergebnis für landesklinikum hor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82718" y="1771213"/>
            <a:ext cx="1569475" cy="78549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4" descr="Bildergebnis für bkh schwaz"/>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79708" y="1771213"/>
            <a:ext cx="1564235" cy="78549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Bildergebnis für dr. dr. wagner gmbh salzbur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71460" y="1771213"/>
            <a:ext cx="1564233" cy="785499"/>
          </a:xfrm>
          <a:prstGeom prst="rect">
            <a:avLst/>
          </a:prstGeom>
          <a:noFill/>
          <a:extLst>
            <a:ext uri="{909E8E84-426E-40DD-AFC4-6F175D3DCCD1}">
              <a14:hiddenFill xmlns:a14="http://schemas.microsoft.com/office/drawing/2010/main">
                <a:solidFill>
                  <a:srgbClr val="FFFFFF"/>
                </a:solidFill>
              </a14:hiddenFill>
            </a:ext>
          </a:extLst>
        </p:spPr>
      </p:pic>
      <p:sp>
        <p:nvSpPr>
          <p:cNvPr id="3" name="Datumsplatzhalter 2"/>
          <p:cNvSpPr>
            <a:spLocks noGrp="1"/>
          </p:cNvSpPr>
          <p:nvPr>
            <p:ph type="dt" sz="half" idx="2"/>
          </p:nvPr>
        </p:nvSpPr>
        <p:spPr/>
        <p:txBody>
          <a:bodyPr/>
          <a:lstStyle/>
          <a:p>
            <a:pPr>
              <a:defRPr/>
            </a:pPr>
            <a:fld id="{FCDEEF94-B448-4A4F-9CCE-2EF14F36229C}" type="datetime1">
              <a:rPr lang="de-DE" smtClean="0"/>
              <a:t>29.06.2018</a:t>
            </a:fld>
            <a:endParaRPr lang="de-DE" dirty="0"/>
          </a:p>
        </p:txBody>
      </p:sp>
      <p:sp>
        <p:nvSpPr>
          <p:cNvPr id="4" name="Foliennummernplatzhalter 3"/>
          <p:cNvSpPr>
            <a:spLocks noGrp="1"/>
          </p:cNvSpPr>
          <p:nvPr>
            <p:ph type="sldNum" sz="quarter" idx="4"/>
          </p:nvPr>
        </p:nvSpPr>
        <p:spPr/>
        <p:txBody>
          <a:bodyPr/>
          <a:lstStyle/>
          <a:p>
            <a:pPr>
              <a:defRPr/>
            </a:pPr>
            <a:fld id="{B415D8E2-2552-4EF4-85DF-EC14D16BCD7D}" type="slidenum">
              <a:rPr lang="de-DE" smtClean="0"/>
              <a:pPr>
                <a:defRPr/>
              </a:pPr>
              <a:t>13</a:t>
            </a:fld>
            <a:endParaRPr lang="de-DE" dirty="0"/>
          </a:p>
        </p:txBody>
      </p:sp>
      <p:sp>
        <p:nvSpPr>
          <p:cNvPr id="5" name="Titel 4"/>
          <p:cNvSpPr>
            <a:spLocks noGrp="1"/>
          </p:cNvSpPr>
          <p:nvPr>
            <p:ph type="title"/>
          </p:nvPr>
        </p:nvSpPr>
        <p:spPr/>
        <p:txBody>
          <a:bodyPr/>
          <a:lstStyle/>
          <a:p>
            <a:r>
              <a:rPr lang="de-DE" dirty="0" smtClean="0"/>
              <a:t>NEXUS im Qualitätsmanagement</a:t>
            </a:r>
            <a:endParaRPr lang="de-DE" dirty="0"/>
          </a:p>
        </p:txBody>
      </p:sp>
      <p:sp>
        <p:nvSpPr>
          <p:cNvPr id="38" name="Rechteck 37"/>
          <p:cNvSpPr/>
          <p:nvPr/>
        </p:nvSpPr>
        <p:spPr>
          <a:xfrm>
            <a:off x="271462" y="2640728"/>
            <a:ext cx="1564233" cy="1800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spcBef>
                <a:spcPct val="20000"/>
              </a:spcBef>
              <a:buClr>
                <a:schemeClr val="bg1"/>
              </a:buClr>
              <a:tabLst>
                <a:tab pos="898798" algn="l"/>
                <a:tab pos="1551746" algn="l"/>
              </a:tabLst>
            </a:pPr>
            <a:r>
              <a:rPr lang="de-DE" sz="800" dirty="0" smtClean="0">
                <a:solidFill>
                  <a:schemeClr val="bg1"/>
                </a:solidFill>
                <a:latin typeface="HelveticaNeueLT Pro 43 LtEx" panose="020B0503020202020204" pitchFamily="34" charset="0"/>
              </a:rPr>
              <a:t>Standorte	19</a:t>
            </a:r>
            <a:endParaRPr lang="de-DE" sz="800" dirty="0">
              <a:solidFill>
                <a:schemeClr val="bg1"/>
              </a:solidFill>
              <a:latin typeface="HelveticaNeueLT Pro 43 LtEx" panose="020B0503020202020204" pitchFamily="34" charset="0"/>
            </a:endParaRPr>
          </a:p>
          <a:p>
            <a:pPr>
              <a:spcBef>
                <a:spcPct val="20000"/>
              </a:spcBef>
              <a:buClr>
                <a:schemeClr val="bg1"/>
              </a:buClr>
              <a:tabLst>
                <a:tab pos="898798" algn="l"/>
                <a:tab pos="1551746" algn="l"/>
              </a:tabLst>
            </a:pPr>
            <a:r>
              <a:rPr lang="de-DE" sz="800" dirty="0" smtClean="0">
                <a:solidFill>
                  <a:schemeClr val="bg1"/>
                </a:solidFill>
                <a:latin typeface="HelveticaNeueLT Pro 43 LtEx" panose="020B0503020202020204" pitchFamily="34" charset="0"/>
              </a:rPr>
              <a:t>Mitarbeiter	1.000</a:t>
            </a:r>
          </a:p>
          <a:p>
            <a:pPr marL="102692" indent="-102692">
              <a:spcBef>
                <a:spcPct val="20000"/>
              </a:spcBef>
              <a:buClr>
                <a:schemeClr val="bg1"/>
              </a:buClr>
              <a:buFont typeface="Symbol" pitchFamily="18" charset="2"/>
              <a:buChar char="+"/>
              <a:tabLst>
                <a:tab pos="898798" algn="l"/>
                <a:tab pos="1551746" algn="l"/>
              </a:tabLst>
            </a:pPr>
            <a:endParaRPr lang="de-DE" sz="800" dirty="0" smtClean="0">
              <a:solidFill>
                <a:schemeClr val="bg1"/>
              </a:solidFill>
              <a:latin typeface="HelveticaNeueLT Pro 43 LtEx" panose="020B0503020202020204" pitchFamily="34" charset="0"/>
            </a:endParaRPr>
          </a:p>
          <a:p>
            <a:pPr marL="102692" indent="-102692">
              <a:spcBef>
                <a:spcPct val="20000"/>
              </a:spcBef>
              <a:buClr>
                <a:schemeClr val="bg1"/>
              </a:buClr>
              <a:buFont typeface="Symbol" pitchFamily="18" charset="2"/>
              <a:buChar char="+"/>
              <a:tabLst>
                <a:tab pos="898798" algn="l"/>
                <a:tab pos="1551746" algn="l"/>
              </a:tabLst>
            </a:pPr>
            <a:endParaRPr lang="de-DE" sz="800" dirty="0" smtClean="0">
              <a:solidFill>
                <a:schemeClr val="bg1"/>
              </a:solidFill>
              <a:latin typeface="HelveticaNeueLT Pro 43 LtEx" panose="020B0503020202020204" pitchFamily="34" charset="0"/>
            </a:endParaRP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Dokumentenlenkung</a:t>
            </a: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Intranet</a:t>
            </a: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Auditplanung</a:t>
            </a:r>
          </a:p>
          <a:p>
            <a:pPr marL="102692" indent="-102692">
              <a:spcBef>
                <a:spcPct val="20000"/>
              </a:spcBef>
              <a:buClr>
                <a:schemeClr val="bg1"/>
              </a:buClr>
              <a:buFont typeface="Symbol" pitchFamily="18" charset="2"/>
              <a:buChar char="+"/>
              <a:tabLst>
                <a:tab pos="898798" algn="l"/>
                <a:tab pos="1551746" algn="l"/>
              </a:tabLst>
            </a:pPr>
            <a:endParaRPr lang="de-DE" sz="800" dirty="0" smtClean="0">
              <a:solidFill>
                <a:schemeClr val="bg1"/>
              </a:solidFill>
              <a:latin typeface="HelveticaNeueLT Pro 43 LtEx" panose="020B0503020202020204" pitchFamily="34" charset="0"/>
            </a:endParaRPr>
          </a:p>
          <a:p>
            <a:pPr>
              <a:spcBef>
                <a:spcPct val="20000"/>
              </a:spcBef>
              <a:buClr>
                <a:schemeClr val="bg1"/>
              </a:buClr>
              <a:tabLst>
                <a:tab pos="898798" algn="l"/>
                <a:tab pos="1551746" algn="l"/>
              </a:tabLst>
            </a:pPr>
            <a:endParaRPr lang="de-DE" sz="800" dirty="0" smtClean="0">
              <a:solidFill>
                <a:schemeClr val="bg1"/>
              </a:solidFill>
              <a:latin typeface="HelveticaNeueLT Pro 43 LtEx" panose="020B0503020202020204" pitchFamily="34" charset="0"/>
            </a:endParaRPr>
          </a:p>
        </p:txBody>
      </p:sp>
      <p:sp>
        <p:nvSpPr>
          <p:cNvPr id="16" name="Rechteck 15"/>
          <p:cNvSpPr/>
          <p:nvPr/>
        </p:nvSpPr>
        <p:spPr>
          <a:xfrm>
            <a:off x="271461" y="987574"/>
            <a:ext cx="1564233" cy="70504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spcBef>
                <a:spcPct val="20000"/>
              </a:spcBef>
              <a:buClr>
                <a:schemeClr val="bg1"/>
              </a:buClr>
              <a:tabLst>
                <a:tab pos="900113" algn="l"/>
                <a:tab pos="1550988" algn="l"/>
              </a:tabLst>
            </a:pPr>
            <a:endParaRPr lang="de-DE" sz="1000" b="1" dirty="0" smtClean="0">
              <a:solidFill>
                <a:schemeClr val="bg1"/>
              </a:solidFill>
              <a:latin typeface="HelveticaNeueLT Pro 43 LtEx" panose="020B0503020202020204" pitchFamily="34" charset="0"/>
            </a:endParaRPr>
          </a:p>
          <a:p>
            <a:pPr algn="ctr">
              <a:spcBef>
                <a:spcPct val="20000"/>
              </a:spcBef>
              <a:buClr>
                <a:schemeClr val="bg1"/>
              </a:buClr>
              <a:tabLst>
                <a:tab pos="900113" algn="l"/>
                <a:tab pos="1550988" algn="l"/>
              </a:tabLst>
            </a:pPr>
            <a:r>
              <a:rPr lang="de-DE" sz="1000" b="1" dirty="0" err="1" smtClean="0">
                <a:solidFill>
                  <a:schemeClr val="bg1"/>
                </a:solidFill>
                <a:latin typeface="HelveticaNeueLT Pro 43 LtEx" panose="020B0503020202020204" pitchFamily="34" charset="0"/>
              </a:rPr>
              <a:t>DDr</a:t>
            </a:r>
            <a:r>
              <a:rPr lang="de-DE" sz="1000" b="1" dirty="0" smtClean="0">
                <a:solidFill>
                  <a:schemeClr val="bg1"/>
                </a:solidFill>
                <a:latin typeface="HelveticaNeueLT Pro 43 LtEx" panose="020B0503020202020204" pitchFamily="34" charset="0"/>
              </a:rPr>
              <a:t>. Wagner, Salzburg</a:t>
            </a:r>
          </a:p>
        </p:txBody>
      </p:sp>
      <p:sp>
        <p:nvSpPr>
          <p:cNvPr id="17" name="Rechteck 16"/>
          <p:cNvSpPr/>
          <p:nvPr/>
        </p:nvSpPr>
        <p:spPr>
          <a:xfrm>
            <a:off x="1979713" y="2640728"/>
            <a:ext cx="1564233" cy="1800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spcBef>
                <a:spcPct val="20000"/>
              </a:spcBef>
              <a:buClr>
                <a:schemeClr val="bg1"/>
              </a:buClr>
              <a:tabLst>
                <a:tab pos="898798" algn="l"/>
                <a:tab pos="1551746" algn="l"/>
              </a:tabLst>
            </a:pPr>
            <a:r>
              <a:rPr lang="de-DE" sz="800" dirty="0" smtClean="0">
                <a:solidFill>
                  <a:schemeClr val="bg1"/>
                </a:solidFill>
                <a:latin typeface="HelveticaNeueLT Pro 43 LtEx" panose="020B0503020202020204" pitchFamily="34" charset="0"/>
              </a:rPr>
              <a:t>Standorte	1</a:t>
            </a:r>
            <a:endParaRPr lang="de-DE" sz="800" dirty="0">
              <a:solidFill>
                <a:schemeClr val="bg1"/>
              </a:solidFill>
              <a:latin typeface="HelveticaNeueLT Pro 43 LtEx" panose="020B0503020202020204" pitchFamily="34" charset="0"/>
            </a:endParaRPr>
          </a:p>
          <a:p>
            <a:pPr>
              <a:spcBef>
                <a:spcPct val="20000"/>
              </a:spcBef>
              <a:buClr>
                <a:schemeClr val="bg1"/>
              </a:buClr>
              <a:tabLst>
                <a:tab pos="898798" algn="l"/>
                <a:tab pos="1551746" algn="l"/>
              </a:tabLst>
            </a:pPr>
            <a:r>
              <a:rPr lang="de-DE" sz="800" dirty="0" smtClean="0">
                <a:solidFill>
                  <a:schemeClr val="bg1"/>
                </a:solidFill>
                <a:latin typeface="HelveticaNeueLT Pro 43 LtEx" panose="020B0503020202020204" pitchFamily="34" charset="0"/>
              </a:rPr>
              <a:t>Betten	254</a:t>
            </a:r>
          </a:p>
          <a:p>
            <a:pPr>
              <a:spcBef>
                <a:spcPct val="20000"/>
              </a:spcBef>
              <a:buClr>
                <a:schemeClr val="bg1"/>
              </a:buClr>
              <a:tabLst>
                <a:tab pos="898798" algn="l"/>
                <a:tab pos="1551746" algn="l"/>
              </a:tabLst>
            </a:pPr>
            <a:r>
              <a:rPr lang="de-DE" sz="800" dirty="0" smtClean="0">
                <a:solidFill>
                  <a:schemeClr val="bg1"/>
                </a:solidFill>
                <a:latin typeface="HelveticaNeueLT Pro 43 LtEx" panose="020B0503020202020204" pitchFamily="34" charset="0"/>
              </a:rPr>
              <a:t>Mitarbeiter	550</a:t>
            </a:r>
          </a:p>
          <a:p>
            <a:pPr marL="102692" indent="-102692">
              <a:spcBef>
                <a:spcPct val="20000"/>
              </a:spcBef>
              <a:buClr>
                <a:schemeClr val="bg1"/>
              </a:buClr>
              <a:buFont typeface="Symbol" pitchFamily="18" charset="2"/>
              <a:buChar char="+"/>
              <a:tabLst>
                <a:tab pos="898798" algn="l"/>
                <a:tab pos="1551746" algn="l"/>
              </a:tabLst>
            </a:pPr>
            <a:endParaRPr lang="de-DE" sz="800" dirty="0" smtClean="0">
              <a:solidFill>
                <a:schemeClr val="bg1"/>
              </a:solidFill>
              <a:latin typeface="HelveticaNeueLT Pro 43 LtEx" panose="020B0503020202020204" pitchFamily="34" charset="0"/>
            </a:endParaRP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Dokumentenlenkung</a:t>
            </a: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Intranet</a:t>
            </a: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Meldewesen</a:t>
            </a: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Maßnahmenmanagement</a:t>
            </a: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Risikomanagement</a:t>
            </a: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ZERT</a:t>
            </a:r>
          </a:p>
          <a:p>
            <a:pPr marL="102692" indent="-102692">
              <a:spcBef>
                <a:spcPct val="20000"/>
              </a:spcBef>
              <a:buClr>
                <a:schemeClr val="bg1"/>
              </a:buClr>
              <a:buFont typeface="Symbol" pitchFamily="18" charset="2"/>
              <a:buChar char="+"/>
              <a:tabLst>
                <a:tab pos="898798" algn="l"/>
                <a:tab pos="1551746" algn="l"/>
              </a:tabLst>
            </a:pPr>
            <a:endParaRPr lang="de-DE" sz="800" dirty="0" smtClean="0">
              <a:solidFill>
                <a:schemeClr val="bg1"/>
              </a:solidFill>
              <a:latin typeface="HelveticaNeueLT Pro 43 LtEx" panose="020B0503020202020204" pitchFamily="34" charset="0"/>
            </a:endParaRPr>
          </a:p>
          <a:p>
            <a:pPr>
              <a:spcBef>
                <a:spcPct val="20000"/>
              </a:spcBef>
              <a:buClr>
                <a:schemeClr val="bg1"/>
              </a:buClr>
              <a:tabLst>
                <a:tab pos="898798" algn="l"/>
                <a:tab pos="1551746" algn="l"/>
              </a:tabLst>
            </a:pPr>
            <a:endParaRPr lang="de-DE" sz="800" dirty="0" smtClean="0">
              <a:solidFill>
                <a:schemeClr val="bg1"/>
              </a:solidFill>
              <a:latin typeface="HelveticaNeueLT Pro 43 LtEx" panose="020B0503020202020204" pitchFamily="34" charset="0"/>
            </a:endParaRPr>
          </a:p>
        </p:txBody>
      </p:sp>
      <p:sp>
        <p:nvSpPr>
          <p:cNvPr id="19" name="Rechteck 18"/>
          <p:cNvSpPr/>
          <p:nvPr/>
        </p:nvSpPr>
        <p:spPr>
          <a:xfrm>
            <a:off x="1979712" y="987574"/>
            <a:ext cx="1564233" cy="70504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spcBef>
                <a:spcPct val="20000"/>
              </a:spcBef>
              <a:buClr>
                <a:schemeClr val="bg1"/>
              </a:buClr>
              <a:tabLst>
                <a:tab pos="900113" algn="l"/>
                <a:tab pos="1550988" algn="l"/>
              </a:tabLst>
            </a:pPr>
            <a:endParaRPr lang="de-DE" sz="1000" b="1" dirty="0" smtClean="0">
              <a:solidFill>
                <a:schemeClr val="bg1"/>
              </a:solidFill>
              <a:latin typeface="HelveticaNeueLT Pro 43 LtEx" panose="020B0503020202020204" pitchFamily="34" charset="0"/>
            </a:endParaRPr>
          </a:p>
          <a:p>
            <a:pPr algn="ctr">
              <a:spcBef>
                <a:spcPct val="20000"/>
              </a:spcBef>
              <a:buClr>
                <a:schemeClr val="bg1"/>
              </a:buClr>
              <a:tabLst>
                <a:tab pos="900113" algn="l"/>
                <a:tab pos="1550988" algn="l"/>
              </a:tabLst>
            </a:pPr>
            <a:r>
              <a:rPr lang="de-DE" sz="1000" b="1" dirty="0" smtClean="0">
                <a:solidFill>
                  <a:schemeClr val="bg1"/>
                </a:solidFill>
                <a:latin typeface="HelveticaNeueLT Pro 43 LtEx" panose="020B0503020202020204" pitchFamily="34" charset="0"/>
              </a:rPr>
              <a:t>Bezirkskrankenhaus Schwaz</a:t>
            </a:r>
          </a:p>
        </p:txBody>
      </p:sp>
      <p:sp>
        <p:nvSpPr>
          <p:cNvPr id="21" name="Rechteck 20"/>
          <p:cNvSpPr/>
          <p:nvPr/>
        </p:nvSpPr>
        <p:spPr>
          <a:xfrm>
            <a:off x="3687963" y="2640728"/>
            <a:ext cx="1564233" cy="1800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spcBef>
                <a:spcPct val="20000"/>
              </a:spcBef>
              <a:buClr>
                <a:schemeClr val="bg1"/>
              </a:buClr>
              <a:tabLst>
                <a:tab pos="898798" algn="l"/>
                <a:tab pos="1551746" algn="l"/>
              </a:tabLst>
            </a:pPr>
            <a:r>
              <a:rPr lang="de-DE" sz="800" dirty="0" smtClean="0">
                <a:solidFill>
                  <a:schemeClr val="bg1"/>
                </a:solidFill>
                <a:latin typeface="HelveticaNeueLT Pro 43 LtEx" panose="020B0503020202020204" pitchFamily="34" charset="0"/>
              </a:rPr>
              <a:t>Standorte	2</a:t>
            </a:r>
            <a:endParaRPr lang="de-DE" sz="800" dirty="0">
              <a:solidFill>
                <a:schemeClr val="bg1"/>
              </a:solidFill>
              <a:latin typeface="HelveticaNeueLT Pro 43 LtEx" panose="020B0503020202020204" pitchFamily="34" charset="0"/>
            </a:endParaRPr>
          </a:p>
          <a:p>
            <a:pPr>
              <a:spcBef>
                <a:spcPct val="20000"/>
              </a:spcBef>
              <a:buClr>
                <a:schemeClr val="bg1"/>
              </a:buClr>
              <a:tabLst>
                <a:tab pos="898798" algn="l"/>
                <a:tab pos="1551746" algn="l"/>
              </a:tabLst>
            </a:pPr>
            <a:r>
              <a:rPr lang="de-DE" sz="800" dirty="0" smtClean="0">
                <a:solidFill>
                  <a:schemeClr val="bg1"/>
                </a:solidFill>
                <a:latin typeface="HelveticaNeueLT Pro 43 LtEx" panose="020B0503020202020204" pitchFamily="34" charset="0"/>
              </a:rPr>
              <a:t>Betten	304</a:t>
            </a:r>
          </a:p>
          <a:p>
            <a:pPr>
              <a:spcBef>
                <a:spcPct val="20000"/>
              </a:spcBef>
              <a:buClr>
                <a:schemeClr val="bg1"/>
              </a:buClr>
              <a:tabLst>
                <a:tab pos="898798" algn="l"/>
                <a:tab pos="1551746" algn="l"/>
              </a:tabLst>
            </a:pPr>
            <a:r>
              <a:rPr lang="de-DE" sz="800" dirty="0" smtClean="0">
                <a:solidFill>
                  <a:schemeClr val="bg1"/>
                </a:solidFill>
                <a:latin typeface="HelveticaNeueLT Pro 43 LtEx" panose="020B0503020202020204" pitchFamily="34" charset="0"/>
              </a:rPr>
              <a:t>Mitarbeiter	900</a:t>
            </a:r>
          </a:p>
          <a:p>
            <a:pPr marL="102692" indent="-102692">
              <a:spcBef>
                <a:spcPct val="20000"/>
              </a:spcBef>
              <a:buClr>
                <a:schemeClr val="bg1"/>
              </a:buClr>
              <a:buFont typeface="Symbol" pitchFamily="18" charset="2"/>
              <a:buChar char="+"/>
              <a:tabLst>
                <a:tab pos="898798" algn="l"/>
                <a:tab pos="1551746" algn="l"/>
              </a:tabLst>
            </a:pPr>
            <a:endParaRPr lang="de-DE" sz="800" dirty="0" smtClean="0">
              <a:solidFill>
                <a:schemeClr val="bg1"/>
              </a:solidFill>
              <a:latin typeface="HelveticaNeueLT Pro 43 LtEx" panose="020B0503020202020204" pitchFamily="34" charset="0"/>
            </a:endParaRP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Dokumentenlenkung</a:t>
            </a: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Intranet</a:t>
            </a: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Fortbildungsverwaltung</a:t>
            </a: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Risikomanagement</a:t>
            </a:r>
          </a:p>
          <a:p>
            <a:pPr marL="102692" indent="-102692">
              <a:spcBef>
                <a:spcPct val="20000"/>
              </a:spcBef>
              <a:buClr>
                <a:schemeClr val="bg1"/>
              </a:buClr>
              <a:buFont typeface="Symbol" pitchFamily="18" charset="2"/>
              <a:buChar char="+"/>
              <a:tabLst>
                <a:tab pos="898798" algn="l"/>
                <a:tab pos="1551746" algn="l"/>
              </a:tabLst>
            </a:pPr>
            <a:r>
              <a:rPr lang="de-DE" sz="700" dirty="0">
                <a:solidFill>
                  <a:schemeClr val="bg1"/>
                </a:solidFill>
                <a:latin typeface="HelveticaNeueLT Pro 43 LtEx" panose="020B0503020202020204" pitchFamily="34" charset="0"/>
              </a:rPr>
              <a:t>Maßnahmenmanagement</a:t>
            </a:r>
          </a:p>
          <a:p>
            <a:pPr marL="102692" indent="-102692">
              <a:spcBef>
                <a:spcPct val="20000"/>
              </a:spcBef>
              <a:buClr>
                <a:schemeClr val="bg1"/>
              </a:buClr>
              <a:buFont typeface="Symbol" pitchFamily="18" charset="2"/>
              <a:buChar char="+"/>
              <a:tabLst>
                <a:tab pos="898798" algn="l"/>
                <a:tab pos="1551746" algn="l"/>
              </a:tabLst>
            </a:pPr>
            <a:endParaRPr lang="de-DE" sz="700" dirty="0" smtClean="0">
              <a:solidFill>
                <a:schemeClr val="bg1"/>
              </a:solidFill>
              <a:latin typeface="HelveticaNeueLT Pro 43 LtEx" panose="020B0503020202020204" pitchFamily="34" charset="0"/>
            </a:endParaRPr>
          </a:p>
          <a:p>
            <a:pPr marL="102692" indent="-102692">
              <a:spcBef>
                <a:spcPct val="20000"/>
              </a:spcBef>
              <a:buClr>
                <a:schemeClr val="bg1"/>
              </a:buClr>
              <a:buFont typeface="Symbol" pitchFamily="18" charset="2"/>
              <a:buChar char="+"/>
              <a:tabLst>
                <a:tab pos="898798" algn="l"/>
                <a:tab pos="1551746" algn="l"/>
              </a:tabLst>
            </a:pPr>
            <a:endParaRPr lang="de-DE" sz="800" dirty="0" smtClean="0">
              <a:solidFill>
                <a:schemeClr val="bg1"/>
              </a:solidFill>
              <a:latin typeface="HelveticaNeueLT Pro 43 LtEx" panose="020B0503020202020204" pitchFamily="34" charset="0"/>
            </a:endParaRPr>
          </a:p>
          <a:p>
            <a:pPr>
              <a:spcBef>
                <a:spcPct val="20000"/>
              </a:spcBef>
              <a:buClr>
                <a:schemeClr val="bg1"/>
              </a:buClr>
              <a:tabLst>
                <a:tab pos="898798" algn="l"/>
                <a:tab pos="1551746" algn="l"/>
              </a:tabLst>
            </a:pPr>
            <a:endParaRPr lang="de-DE" sz="800" dirty="0" smtClean="0">
              <a:solidFill>
                <a:schemeClr val="bg1"/>
              </a:solidFill>
              <a:latin typeface="HelveticaNeueLT Pro 43 LtEx" panose="020B0503020202020204" pitchFamily="34" charset="0"/>
            </a:endParaRPr>
          </a:p>
        </p:txBody>
      </p:sp>
      <p:sp>
        <p:nvSpPr>
          <p:cNvPr id="22" name="Rechteck 21"/>
          <p:cNvSpPr/>
          <p:nvPr/>
        </p:nvSpPr>
        <p:spPr>
          <a:xfrm>
            <a:off x="3687962" y="987574"/>
            <a:ext cx="1564233" cy="70504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spcBef>
                <a:spcPct val="20000"/>
              </a:spcBef>
              <a:buClr>
                <a:schemeClr val="bg1"/>
              </a:buClr>
              <a:tabLst>
                <a:tab pos="900113" algn="l"/>
                <a:tab pos="1550988" algn="l"/>
              </a:tabLst>
            </a:pPr>
            <a:endParaRPr lang="de-DE" sz="1000" b="1" dirty="0" smtClean="0">
              <a:solidFill>
                <a:schemeClr val="bg1"/>
              </a:solidFill>
              <a:latin typeface="HelveticaNeueLT Pro 43 LtEx" panose="020B0503020202020204" pitchFamily="34" charset="0"/>
            </a:endParaRPr>
          </a:p>
          <a:p>
            <a:pPr algn="ctr">
              <a:spcBef>
                <a:spcPct val="20000"/>
              </a:spcBef>
              <a:buClr>
                <a:schemeClr val="bg1"/>
              </a:buClr>
              <a:tabLst>
                <a:tab pos="900113" algn="l"/>
                <a:tab pos="1550988" algn="l"/>
              </a:tabLst>
            </a:pPr>
            <a:r>
              <a:rPr lang="de-DE" sz="1000" b="1" dirty="0" smtClean="0">
                <a:solidFill>
                  <a:schemeClr val="bg1"/>
                </a:solidFill>
                <a:latin typeface="HelveticaNeueLT Pro 43 LtEx" panose="020B0503020202020204" pitchFamily="34" charset="0"/>
              </a:rPr>
              <a:t>Landesklinikum Horn</a:t>
            </a:r>
          </a:p>
        </p:txBody>
      </p:sp>
      <p:sp>
        <p:nvSpPr>
          <p:cNvPr id="25" name="Rechteck 24"/>
          <p:cNvSpPr/>
          <p:nvPr/>
        </p:nvSpPr>
        <p:spPr>
          <a:xfrm>
            <a:off x="5396213" y="2640728"/>
            <a:ext cx="1564233" cy="1800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spcBef>
                <a:spcPct val="20000"/>
              </a:spcBef>
              <a:buClr>
                <a:schemeClr val="bg1"/>
              </a:buClr>
              <a:tabLst>
                <a:tab pos="898798" algn="l"/>
                <a:tab pos="1551746" algn="l"/>
              </a:tabLst>
            </a:pPr>
            <a:r>
              <a:rPr lang="de-DE" sz="800" dirty="0" smtClean="0">
                <a:solidFill>
                  <a:schemeClr val="bg1"/>
                </a:solidFill>
                <a:latin typeface="HelveticaNeueLT Pro 43 LtEx" panose="020B0503020202020204" pitchFamily="34" charset="0"/>
              </a:rPr>
              <a:t>Standorte	1</a:t>
            </a:r>
            <a:endParaRPr lang="de-DE" sz="800" dirty="0">
              <a:solidFill>
                <a:schemeClr val="bg1"/>
              </a:solidFill>
              <a:latin typeface="HelveticaNeueLT Pro 43 LtEx" panose="020B0503020202020204" pitchFamily="34" charset="0"/>
            </a:endParaRPr>
          </a:p>
          <a:p>
            <a:pPr>
              <a:spcBef>
                <a:spcPct val="20000"/>
              </a:spcBef>
              <a:buClr>
                <a:schemeClr val="bg1"/>
              </a:buClr>
              <a:tabLst>
                <a:tab pos="898798" algn="l"/>
                <a:tab pos="1551746" algn="l"/>
              </a:tabLst>
            </a:pPr>
            <a:r>
              <a:rPr lang="de-DE" sz="800" dirty="0" smtClean="0">
                <a:solidFill>
                  <a:schemeClr val="bg1"/>
                </a:solidFill>
                <a:latin typeface="HelveticaNeueLT Pro 43 LtEx" panose="020B0503020202020204" pitchFamily="34" charset="0"/>
              </a:rPr>
              <a:t>Betten	360</a:t>
            </a:r>
          </a:p>
          <a:p>
            <a:pPr>
              <a:spcBef>
                <a:spcPct val="20000"/>
              </a:spcBef>
              <a:buClr>
                <a:schemeClr val="bg1"/>
              </a:buClr>
              <a:tabLst>
                <a:tab pos="898798" algn="l"/>
                <a:tab pos="1551746" algn="l"/>
              </a:tabLst>
            </a:pPr>
            <a:r>
              <a:rPr lang="de-DE" sz="800" dirty="0" smtClean="0">
                <a:solidFill>
                  <a:schemeClr val="bg1"/>
                </a:solidFill>
                <a:latin typeface="HelveticaNeueLT Pro 43 LtEx" panose="020B0503020202020204" pitchFamily="34" charset="0"/>
              </a:rPr>
              <a:t>Mitarbeiter	1.100</a:t>
            </a:r>
          </a:p>
          <a:p>
            <a:pPr marL="102692" indent="-102692">
              <a:spcBef>
                <a:spcPct val="20000"/>
              </a:spcBef>
              <a:buClr>
                <a:schemeClr val="bg1"/>
              </a:buClr>
              <a:buFont typeface="Symbol" pitchFamily="18" charset="2"/>
              <a:buChar char="+"/>
              <a:tabLst>
                <a:tab pos="898798" algn="l"/>
                <a:tab pos="1551746" algn="l"/>
              </a:tabLst>
            </a:pPr>
            <a:endParaRPr lang="de-DE" sz="800" dirty="0" smtClean="0">
              <a:solidFill>
                <a:schemeClr val="bg1"/>
              </a:solidFill>
              <a:latin typeface="HelveticaNeueLT Pro 43 LtEx" panose="020B0503020202020204" pitchFamily="34" charset="0"/>
            </a:endParaRP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Dokumentenlenkung</a:t>
            </a: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Intranet</a:t>
            </a:r>
          </a:p>
          <a:p>
            <a:pPr marL="102692" indent="-102692">
              <a:spcBef>
                <a:spcPct val="20000"/>
              </a:spcBef>
              <a:buClr>
                <a:schemeClr val="bg1"/>
              </a:buClr>
              <a:buFont typeface="Symbol" pitchFamily="18" charset="2"/>
              <a:buChar char="+"/>
              <a:tabLst>
                <a:tab pos="898798" algn="l"/>
                <a:tab pos="1551746" algn="l"/>
              </a:tabLst>
            </a:pPr>
            <a:r>
              <a:rPr lang="de-DE" sz="700" dirty="0">
                <a:solidFill>
                  <a:schemeClr val="bg1"/>
                </a:solidFill>
                <a:latin typeface="HelveticaNeueLT Pro 43 LtEx" panose="020B0503020202020204" pitchFamily="34" charset="0"/>
              </a:rPr>
              <a:t>Maßnahmenmanagement</a:t>
            </a:r>
          </a:p>
          <a:p>
            <a:pPr marL="102692" indent="-102692">
              <a:spcBef>
                <a:spcPct val="20000"/>
              </a:spcBef>
              <a:buClr>
                <a:schemeClr val="bg1"/>
              </a:buClr>
              <a:buFont typeface="Symbol" pitchFamily="18" charset="2"/>
              <a:buChar char="+"/>
              <a:tabLst>
                <a:tab pos="898798" algn="l"/>
                <a:tab pos="1551746" algn="l"/>
              </a:tabLst>
            </a:pPr>
            <a:endParaRPr lang="de-DE" sz="700" dirty="0" smtClean="0">
              <a:solidFill>
                <a:schemeClr val="bg1"/>
              </a:solidFill>
              <a:latin typeface="HelveticaNeueLT Pro 43 LtEx" panose="020B0503020202020204" pitchFamily="34" charset="0"/>
            </a:endParaRPr>
          </a:p>
          <a:p>
            <a:pPr marL="102692" indent="-102692">
              <a:spcBef>
                <a:spcPct val="20000"/>
              </a:spcBef>
              <a:buClr>
                <a:schemeClr val="bg1"/>
              </a:buClr>
              <a:buFont typeface="Symbol" pitchFamily="18" charset="2"/>
              <a:buChar char="+"/>
              <a:tabLst>
                <a:tab pos="898798" algn="l"/>
                <a:tab pos="1551746" algn="l"/>
              </a:tabLst>
            </a:pPr>
            <a:endParaRPr lang="de-DE" sz="800" dirty="0" smtClean="0">
              <a:solidFill>
                <a:schemeClr val="bg1"/>
              </a:solidFill>
              <a:latin typeface="HelveticaNeueLT Pro 43 LtEx" panose="020B0503020202020204" pitchFamily="34" charset="0"/>
            </a:endParaRPr>
          </a:p>
          <a:p>
            <a:pPr>
              <a:spcBef>
                <a:spcPct val="20000"/>
              </a:spcBef>
              <a:buClr>
                <a:schemeClr val="bg1"/>
              </a:buClr>
              <a:tabLst>
                <a:tab pos="898798" algn="l"/>
                <a:tab pos="1551746" algn="l"/>
              </a:tabLst>
            </a:pPr>
            <a:endParaRPr lang="de-DE" sz="800" dirty="0" smtClean="0">
              <a:solidFill>
                <a:schemeClr val="bg1"/>
              </a:solidFill>
              <a:latin typeface="HelveticaNeueLT Pro 43 LtEx" panose="020B0503020202020204" pitchFamily="34" charset="0"/>
            </a:endParaRPr>
          </a:p>
        </p:txBody>
      </p:sp>
      <p:sp>
        <p:nvSpPr>
          <p:cNvPr id="26" name="Rechteck 25"/>
          <p:cNvSpPr/>
          <p:nvPr/>
        </p:nvSpPr>
        <p:spPr>
          <a:xfrm>
            <a:off x="5396212" y="987574"/>
            <a:ext cx="1564233" cy="70504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spcBef>
                <a:spcPct val="20000"/>
              </a:spcBef>
              <a:buClr>
                <a:schemeClr val="bg1"/>
              </a:buClr>
              <a:tabLst>
                <a:tab pos="900113" algn="l"/>
                <a:tab pos="1550988" algn="l"/>
              </a:tabLst>
            </a:pPr>
            <a:endParaRPr lang="de-DE" sz="1000" b="1" dirty="0" smtClean="0">
              <a:solidFill>
                <a:schemeClr val="bg1"/>
              </a:solidFill>
              <a:latin typeface="HelveticaNeueLT Pro 43 LtEx" panose="020B0503020202020204" pitchFamily="34" charset="0"/>
            </a:endParaRPr>
          </a:p>
          <a:p>
            <a:pPr algn="ctr">
              <a:spcBef>
                <a:spcPct val="20000"/>
              </a:spcBef>
              <a:buClr>
                <a:schemeClr val="bg1"/>
              </a:buClr>
              <a:tabLst>
                <a:tab pos="900113" algn="l"/>
                <a:tab pos="1550988" algn="l"/>
              </a:tabLst>
            </a:pPr>
            <a:r>
              <a:rPr lang="de-DE" sz="1000" b="1" dirty="0" smtClean="0">
                <a:solidFill>
                  <a:schemeClr val="bg1"/>
                </a:solidFill>
                <a:latin typeface="HelveticaNeueLT Pro 43 LtEx" panose="020B0503020202020204" pitchFamily="34" charset="0"/>
              </a:rPr>
              <a:t>Landesklinikum Amstetten</a:t>
            </a:r>
          </a:p>
        </p:txBody>
      </p:sp>
      <p:sp>
        <p:nvSpPr>
          <p:cNvPr id="28" name="Rechteck 27"/>
          <p:cNvSpPr/>
          <p:nvPr/>
        </p:nvSpPr>
        <p:spPr>
          <a:xfrm>
            <a:off x="7104463" y="2640728"/>
            <a:ext cx="1564233" cy="1800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spcBef>
                <a:spcPct val="20000"/>
              </a:spcBef>
              <a:buClr>
                <a:schemeClr val="bg1"/>
              </a:buClr>
              <a:tabLst>
                <a:tab pos="898798" algn="l"/>
                <a:tab pos="1551746" algn="l"/>
              </a:tabLst>
            </a:pPr>
            <a:r>
              <a:rPr lang="de-DE" sz="800" dirty="0" smtClean="0">
                <a:solidFill>
                  <a:schemeClr val="bg1"/>
                </a:solidFill>
                <a:latin typeface="HelveticaNeueLT Pro 43 LtEx" panose="020B0503020202020204" pitchFamily="34" charset="0"/>
              </a:rPr>
              <a:t>Standorte	5</a:t>
            </a:r>
            <a:endParaRPr lang="de-DE" sz="800" dirty="0">
              <a:solidFill>
                <a:schemeClr val="bg1"/>
              </a:solidFill>
              <a:latin typeface="HelveticaNeueLT Pro 43 LtEx" panose="020B0503020202020204" pitchFamily="34" charset="0"/>
            </a:endParaRPr>
          </a:p>
          <a:p>
            <a:pPr>
              <a:spcBef>
                <a:spcPct val="20000"/>
              </a:spcBef>
              <a:buClr>
                <a:schemeClr val="bg1"/>
              </a:buClr>
              <a:tabLst>
                <a:tab pos="898798" algn="l"/>
                <a:tab pos="1551746" algn="l"/>
              </a:tabLst>
            </a:pPr>
            <a:r>
              <a:rPr lang="de-DE" sz="800" dirty="0" smtClean="0">
                <a:solidFill>
                  <a:schemeClr val="bg1"/>
                </a:solidFill>
                <a:latin typeface="HelveticaNeueLT Pro 43 LtEx" panose="020B0503020202020204" pitchFamily="34" charset="0"/>
              </a:rPr>
              <a:t>Betten	900</a:t>
            </a:r>
          </a:p>
          <a:p>
            <a:pPr>
              <a:spcBef>
                <a:spcPct val="20000"/>
              </a:spcBef>
              <a:buClr>
                <a:schemeClr val="bg1"/>
              </a:buClr>
              <a:tabLst>
                <a:tab pos="898798" algn="l"/>
                <a:tab pos="1551746" algn="l"/>
              </a:tabLst>
            </a:pPr>
            <a:r>
              <a:rPr lang="de-DE" sz="800" dirty="0" smtClean="0">
                <a:solidFill>
                  <a:schemeClr val="bg1"/>
                </a:solidFill>
                <a:latin typeface="HelveticaNeueLT Pro 43 LtEx" panose="020B0503020202020204" pitchFamily="34" charset="0"/>
              </a:rPr>
              <a:t>Mitarbeiter	2.235</a:t>
            </a:r>
          </a:p>
          <a:p>
            <a:pPr marL="102692" indent="-102692">
              <a:spcBef>
                <a:spcPct val="20000"/>
              </a:spcBef>
              <a:buClr>
                <a:schemeClr val="bg1"/>
              </a:buClr>
              <a:buFont typeface="Symbol" pitchFamily="18" charset="2"/>
              <a:buChar char="+"/>
              <a:tabLst>
                <a:tab pos="898798" algn="l"/>
                <a:tab pos="1551746" algn="l"/>
              </a:tabLst>
            </a:pPr>
            <a:endParaRPr lang="de-DE" sz="800" dirty="0" smtClean="0">
              <a:solidFill>
                <a:schemeClr val="bg1"/>
              </a:solidFill>
              <a:latin typeface="HelveticaNeueLT Pro 43 LtEx" panose="020B0503020202020204" pitchFamily="34" charset="0"/>
            </a:endParaRP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Dokumentenlenkung</a:t>
            </a: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Intranet</a:t>
            </a: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Meldewesen</a:t>
            </a:r>
          </a:p>
          <a:p>
            <a:pPr marL="102692" indent="-102692">
              <a:spcBef>
                <a:spcPct val="20000"/>
              </a:spcBef>
              <a:buClr>
                <a:schemeClr val="bg1"/>
              </a:buClr>
              <a:buFont typeface="Symbol" pitchFamily="18" charset="2"/>
              <a:buChar char="+"/>
              <a:tabLst>
                <a:tab pos="898798" algn="l"/>
                <a:tab pos="1551746" algn="l"/>
              </a:tabLst>
            </a:pPr>
            <a:r>
              <a:rPr lang="de-DE" sz="700" dirty="0" smtClean="0">
                <a:solidFill>
                  <a:schemeClr val="bg1"/>
                </a:solidFill>
                <a:latin typeface="HelveticaNeueLT Pro 43 LtEx" panose="020B0503020202020204" pitchFamily="34" charset="0"/>
              </a:rPr>
              <a:t>Risikomanagement</a:t>
            </a:r>
          </a:p>
          <a:p>
            <a:pPr marL="102692" indent="-102692">
              <a:spcBef>
                <a:spcPct val="20000"/>
              </a:spcBef>
              <a:buClr>
                <a:schemeClr val="bg1"/>
              </a:buClr>
              <a:buFont typeface="Symbol" pitchFamily="18" charset="2"/>
              <a:buChar char="+"/>
              <a:tabLst>
                <a:tab pos="898798" algn="l"/>
                <a:tab pos="1551746" algn="l"/>
              </a:tabLst>
            </a:pPr>
            <a:r>
              <a:rPr lang="de-DE" sz="700" dirty="0">
                <a:solidFill>
                  <a:schemeClr val="bg1"/>
                </a:solidFill>
                <a:latin typeface="HelveticaNeueLT Pro 43 LtEx" panose="020B0503020202020204" pitchFamily="34" charset="0"/>
              </a:rPr>
              <a:t>Maßnahmenmanagement</a:t>
            </a:r>
          </a:p>
          <a:p>
            <a:pPr marL="102692" indent="-102692">
              <a:spcBef>
                <a:spcPct val="20000"/>
              </a:spcBef>
              <a:buClr>
                <a:schemeClr val="bg1"/>
              </a:buClr>
              <a:buFont typeface="Symbol" pitchFamily="18" charset="2"/>
              <a:buChar char="+"/>
              <a:tabLst>
                <a:tab pos="898798" algn="l"/>
                <a:tab pos="1551746" algn="l"/>
              </a:tabLst>
            </a:pPr>
            <a:endParaRPr lang="de-DE" sz="700" dirty="0">
              <a:solidFill>
                <a:schemeClr val="bg1"/>
              </a:solidFill>
              <a:latin typeface="HelveticaNeueLT Pro 43 LtEx" panose="020B0503020202020204" pitchFamily="34" charset="0"/>
            </a:endParaRPr>
          </a:p>
          <a:p>
            <a:pPr marL="102692" indent="-102692">
              <a:spcBef>
                <a:spcPct val="20000"/>
              </a:spcBef>
              <a:buClr>
                <a:schemeClr val="bg1"/>
              </a:buClr>
              <a:buFont typeface="Symbol" pitchFamily="18" charset="2"/>
              <a:buChar char="+"/>
              <a:tabLst>
                <a:tab pos="898798" algn="l"/>
                <a:tab pos="1551746" algn="l"/>
              </a:tabLst>
            </a:pPr>
            <a:endParaRPr lang="de-DE" sz="700" dirty="0" smtClean="0">
              <a:solidFill>
                <a:schemeClr val="bg1"/>
              </a:solidFill>
              <a:latin typeface="HelveticaNeueLT Pro 43 LtEx" panose="020B0503020202020204" pitchFamily="34" charset="0"/>
            </a:endParaRPr>
          </a:p>
          <a:p>
            <a:pPr marL="102692" indent="-102692">
              <a:spcBef>
                <a:spcPct val="20000"/>
              </a:spcBef>
              <a:buClr>
                <a:schemeClr val="bg1"/>
              </a:buClr>
              <a:buFont typeface="Symbol" pitchFamily="18" charset="2"/>
              <a:buChar char="+"/>
              <a:tabLst>
                <a:tab pos="898798" algn="l"/>
                <a:tab pos="1551746" algn="l"/>
              </a:tabLst>
            </a:pPr>
            <a:endParaRPr lang="de-DE" sz="800" dirty="0" smtClean="0">
              <a:solidFill>
                <a:schemeClr val="bg1"/>
              </a:solidFill>
              <a:latin typeface="HelveticaNeueLT Pro 43 LtEx" panose="020B0503020202020204" pitchFamily="34" charset="0"/>
            </a:endParaRPr>
          </a:p>
          <a:p>
            <a:pPr>
              <a:spcBef>
                <a:spcPct val="20000"/>
              </a:spcBef>
              <a:buClr>
                <a:schemeClr val="bg1"/>
              </a:buClr>
              <a:tabLst>
                <a:tab pos="898798" algn="l"/>
                <a:tab pos="1551746" algn="l"/>
              </a:tabLst>
            </a:pPr>
            <a:endParaRPr lang="de-DE" sz="800" dirty="0" smtClean="0">
              <a:solidFill>
                <a:schemeClr val="bg1"/>
              </a:solidFill>
              <a:latin typeface="HelveticaNeueLT Pro 43 LtEx" panose="020B0503020202020204" pitchFamily="34" charset="0"/>
            </a:endParaRPr>
          </a:p>
        </p:txBody>
      </p:sp>
      <p:sp>
        <p:nvSpPr>
          <p:cNvPr id="29" name="Rechteck 28"/>
          <p:cNvSpPr/>
          <p:nvPr/>
        </p:nvSpPr>
        <p:spPr>
          <a:xfrm>
            <a:off x="7104462" y="987574"/>
            <a:ext cx="1564233" cy="70504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spcBef>
                <a:spcPct val="20000"/>
              </a:spcBef>
              <a:buClr>
                <a:schemeClr val="bg1"/>
              </a:buClr>
              <a:tabLst>
                <a:tab pos="900113" algn="l"/>
                <a:tab pos="1550988" algn="l"/>
              </a:tabLst>
            </a:pPr>
            <a:endParaRPr lang="de-DE" sz="1000" b="1" dirty="0" smtClean="0">
              <a:solidFill>
                <a:schemeClr val="bg1"/>
              </a:solidFill>
              <a:latin typeface="HelveticaNeueLT Pro 43 LtEx" panose="020B0503020202020204" pitchFamily="34" charset="0"/>
            </a:endParaRPr>
          </a:p>
          <a:p>
            <a:pPr algn="ctr">
              <a:spcBef>
                <a:spcPct val="20000"/>
              </a:spcBef>
              <a:buClr>
                <a:schemeClr val="bg1"/>
              </a:buClr>
              <a:tabLst>
                <a:tab pos="900113" algn="l"/>
                <a:tab pos="1550988" algn="l"/>
              </a:tabLst>
            </a:pPr>
            <a:r>
              <a:rPr lang="de-DE" sz="1000" b="1" dirty="0" smtClean="0">
                <a:solidFill>
                  <a:schemeClr val="bg1"/>
                </a:solidFill>
                <a:latin typeface="HelveticaNeueLT Pro 43 LtEx" panose="020B0503020202020204" pitchFamily="34" charset="0"/>
              </a:rPr>
              <a:t>Schwesternschaft München</a:t>
            </a:r>
          </a:p>
        </p:txBody>
      </p:sp>
    </p:spTree>
    <p:extLst>
      <p:ext uri="{BB962C8B-B14F-4D97-AF65-F5344CB8AC3E}">
        <p14:creationId xmlns:p14="http://schemas.microsoft.com/office/powerpoint/2010/main" val="191040621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3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16" grpId="0" animBg="1"/>
      <p:bldP spid="17" grpId="0" animBg="1"/>
      <p:bldP spid="19" grpId="0" animBg="1"/>
      <p:bldP spid="21" grpId="0" animBg="1"/>
      <p:bldP spid="22" grpId="0" animBg="1"/>
      <p:bldP spid="25" grpId="0" animBg="1"/>
      <p:bldP spid="26" grpId="0" animBg="1"/>
      <p:bldP spid="28" grpId="0" animBg="1"/>
      <p:bldP spid="2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p:cNvSpPr>
            <a:spLocks noGrp="1"/>
          </p:cNvSpPr>
          <p:nvPr>
            <p:ph type="dt" sz="half" idx="2"/>
          </p:nvPr>
        </p:nvSpPr>
        <p:spPr/>
        <p:txBody>
          <a:bodyPr/>
          <a:lstStyle/>
          <a:p>
            <a:pPr>
              <a:defRPr/>
            </a:pPr>
            <a:fld id="{FCDEEF94-B448-4A4F-9CCE-2EF14F36229C}" type="datetime1">
              <a:rPr lang="de-DE" smtClean="0"/>
              <a:t>29.06.2018</a:t>
            </a:fld>
            <a:endParaRPr lang="de-DE" dirty="0"/>
          </a:p>
        </p:txBody>
      </p:sp>
      <p:sp>
        <p:nvSpPr>
          <p:cNvPr id="4" name="Foliennummernplatzhalter 3"/>
          <p:cNvSpPr>
            <a:spLocks noGrp="1"/>
          </p:cNvSpPr>
          <p:nvPr>
            <p:ph type="sldNum" sz="quarter" idx="4"/>
          </p:nvPr>
        </p:nvSpPr>
        <p:spPr/>
        <p:txBody>
          <a:bodyPr/>
          <a:lstStyle/>
          <a:p>
            <a:pPr>
              <a:defRPr/>
            </a:pPr>
            <a:fld id="{B415D8E2-2552-4EF4-85DF-EC14D16BCD7D}" type="slidenum">
              <a:rPr lang="de-DE" smtClean="0"/>
              <a:pPr>
                <a:defRPr/>
              </a:pPr>
              <a:t>14</a:t>
            </a:fld>
            <a:endParaRPr lang="de-DE" dirty="0"/>
          </a:p>
        </p:txBody>
      </p:sp>
      <p:sp>
        <p:nvSpPr>
          <p:cNvPr id="5" name="Titel 4"/>
          <p:cNvSpPr>
            <a:spLocks noGrp="1"/>
          </p:cNvSpPr>
          <p:nvPr>
            <p:ph type="title"/>
          </p:nvPr>
        </p:nvSpPr>
        <p:spPr/>
        <p:txBody>
          <a:bodyPr/>
          <a:lstStyle/>
          <a:p>
            <a:r>
              <a:rPr lang="de-DE" dirty="0" smtClean="0"/>
              <a:t>Zahlreiche zufriedene Kunden</a:t>
            </a:r>
            <a:endParaRPr lang="de-DE" dirty="0"/>
          </a:p>
        </p:txBody>
      </p:sp>
      <p:pic>
        <p:nvPicPr>
          <p:cNvPr id="15" name="Grafik 1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265998" y="2706499"/>
            <a:ext cx="1850991" cy="222119"/>
          </a:xfrm>
          <a:prstGeom prst="rect">
            <a:avLst/>
          </a:prstGeom>
          <a:ln>
            <a:headEnd type="none" w="med" len="med"/>
            <a:tailEnd type="none" w="med" len="med"/>
          </a:ln>
        </p:spPr>
      </p:pic>
      <p:pic>
        <p:nvPicPr>
          <p:cNvPr id="28" name="Grafik 27" descr="http://www.medi-jobs.de/logos/0-1706.jpg"/>
          <p:cNvPicPr/>
          <p:nvPr/>
        </p:nvPicPr>
        <p:blipFill>
          <a:blip r:embed="rId4">
            <a:extLst>
              <a:ext uri="{28A0092B-C50C-407E-A947-70E740481C1C}">
                <a14:useLocalDpi xmlns:a14="http://schemas.microsoft.com/office/drawing/2010/main" val="0"/>
              </a:ext>
            </a:extLst>
          </a:blip>
          <a:srcRect/>
          <a:stretch>
            <a:fillRect/>
          </a:stretch>
        </p:blipFill>
        <p:spPr bwMode="auto">
          <a:xfrm>
            <a:off x="711429" y="2520661"/>
            <a:ext cx="719455" cy="719455"/>
          </a:xfrm>
          <a:prstGeom prst="rect">
            <a:avLst/>
          </a:prstGeom>
          <a:noFill/>
          <a:ln>
            <a:noFill/>
          </a:ln>
        </p:spPr>
      </p:pic>
      <p:pic>
        <p:nvPicPr>
          <p:cNvPr id="30" name="Grafik 29" descr="http://www.christlicher-gesundheitskongress.com/uploads/pics/logo_albertinen_06.jpg"/>
          <p:cNvPicPr/>
          <p:nvPr/>
        </p:nvPicPr>
        <p:blipFill>
          <a:blip r:embed="rId5">
            <a:extLst>
              <a:ext uri="{28A0092B-C50C-407E-A947-70E740481C1C}">
                <a14:useLocalDpi xmlns:a14="http://schemas.microsoft.com/office/drawing/2010/main" val="0"/>
              </a:ext>
            </a:extLst>
          </a:blip>
          <a:srcRect/>
          <a:stretch>
            <a:fillRect/>
          </a:stretch>
        </p:blipFill>
        <p:spPr bwMode="auto">
          <a:xfrm>
            <a:off x="1513445" y="1832714"/>
            <a:ext cx="1299419" cy="420311"/>
          </a:xfrm>
          <a:prstGeom prst="rect">
            <a:avLst/>
          </a:prstGeom>
          <a:noFill/>
          <a:ln>
            <a:noFill/>
          </a:ln>
        </p:spPr>
      </p:pic>
      <p:pic>
        <p:nvPicPr>
          <p:cNvPr id="31" name="Grafik 30" descr="Ilmkreiskliniken"/>
          <p:cNvPicPr/>
          <p:nvPr/>
        </p:nvPicPr>
        <p:blipFill>
          <a:blip r:embed="rId6">
            <a:extLst>
              <a:ext uri="{28A0092B-C50C-407E-A947-70E740481C1C}">
                <a14:useLocalDpi xmlns:a14="http://schemas.microsoft.com/office/drawing/2010/main" val="0"/>
              </a:ext>
            </a:extLst>
          </a:blip>
          <a:srcRect/>
          <a:stretch>
            <a:fillRect/>
          </a:stretch>
        </p:blipFill>
        <p:spPr bwMode="auto">
          <a:xfrm>
            <a:off x="827584" y="3784393"/>
            <a:ext cx="1335571" cy="463915"/>
          </a:xfrm>
          <a:prstGeom prst="rect">
            <a:avLst/>
          </a:prstGeom>
          <a:noFill/>
          <a:ln>
            <a:noFill/>
          </a:ln>
        </p:spPr>
      </p:pic>
      <p:pic>
        <p:nvPicPr>
          <p:cNvPr id="33" name="Grafik 32" descr="http://www.bahnhofplatz-aarau.ch/userfiles/image/Logos_Mieter/Logo-Klinik-Pallas.jp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67987" y="2647921"/>
            <a:ext cx="993946" cy="704690"/>
          </a:xfrm>
          <a:prstGeom prst="rect">
            <a:avLst/>
          </a:prstGeom>
          <a:noFill/>
          <a:ln>
            <a:noFill/>
          </a:ln>
        </p:spPr>
      </p:pic>
      <p:pic>
        <p:nvPicPr>
          <p:cNvPr id="34" name="Grafik 33"/>
          <p:cNvPicPr/>
          <p:nvPr/>
        </p:nvPicPr>
        <p:blipFill>
          <a:blip r:embed="rId8"/>
          <a:stretch>
            <a:fillRect/>
          </a:stretch>
        </p:blipFill>
        <p:spPr>
          <a:xfrm>
            <a:off x="3107376" y="2432053"/>
            <a:ext cx="1073909" cy="431736"/>
          </a:xfrm>
          <a:prstGeom prst="rect">
            <a:avLst/>
          </a:prstGeom>
        </p:spPr>
      </p:pic>
      <p:pic>
        <p:nvPicPr>
          <p:cNvPr id="35" name="Bild 4"/>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07347" y="1457715"/>
            <a:ext cx="992505" cy="719455"/>
          </a:xfrm>
          <a:prstGeom prst="rect">
            <a:avLst/>
          </a:prstGeom>
          <a:noFill/>
          <a:ln w="9525">
            <a:noFill/>
            <a:miter lim="800000"/>
            <a:headEnd/>
            <a:tailEnd/>
          </a:ln>
        </p:spPr>
      </p:pic>
      <p:pic>
        <p:nvPicPr>
          <p:cNvPr id="36" name="Grafik 35" descr="http://www.osteoporose-koeln.de/rw_common/images/loggoeli.gif"/>
          <p:cNvPicPr/>
          <p:nvPr/>
        </p:nvPicPr>
        <p:blipFill>
          <a:blip r:embed="rId10">
            <a:extLst>
              <a:ext uri="{28A0092B-C50C-407E-A947-70E740481C1C}">
                <a14:useLocalDpi xmlns:a14="http://schemas.microsoft.com/office/drawing/2010/main" val="0"/>
              </a:ext>
            </a:extLst>
          </a:blip>
          <a:srcRect/>
          <a:stretch>
            <a:fillRect/>
          </a:stretch>
        </p:blipFill>
        <p:spPr bwMode="auto">
          <a:xfrm>
            <a:off x="4920266" y="953568"/>
            <a:ext cx="1802912" cy="503744"/>
          </a:xfrm>
          <a:prstGeom prst="rect">
            <a:avLst/>
          </a:prstGeom>
          <a:noFill/>
          <a:ln>
            <a:noFill/>
          </a:ln>
        </p:spPr>
      </p:pic>
      <p:pic>
        <p:nvPicPr>
          <p:cNvPr id="37" name="Grafik 36" descr="Home von Kreiskrankenhaus Mechernich"/>
          <p:cNvPicPr/>
          <p:nvPr/>
        </p:nvPicPr>
        <p:blipFill>
          <a:blip r:embed="rId11">
            <a:extLst>
              <a:ext uri="{28A0092B-C50C-407E-A947-70E740481C1C}">
                <a14:useLocalDpi xmlns:a14="http://schemas.microsoft.com/office/drawing/2010/main" val="0"/>
              </a:ext>
            </a:extLst>
          </a:blip>
          <a:srcRect/>
          <a:stretch>
            <a:fillRect/>
          </a:stretch>
        </p:blipFill>
        <p:spPr bwMode="auto">
          <a:xfrm>
            <a:off x="6881710" y="3420892"/>
            <a:ext cx="797446" cy="570967"/>
          </a:xfrm>
          <a:prstGeom prst="rect">
            <a:avLst/>
          </a:prstGeom>
          <a:noFill/>
          <a:ln>
            <a:noFill/>
          </a:ln>
        </p:spPr>
      </p:pic>
      <p:pic>
        <p:nvPicPr>
          <p:cNvPr id="21" name="Picture 2" descr="http://www.pflege-mit-kinaesthetics.de/assets/logos/Logo-marienhaus.jpg"/>
          <p:cNvPicPr/>
          <p:nvPr/>
        </p:nvPicPr>
        <p:blipFill>
          <a:blip r:embed="rId12">
            <a:extLst>
              <a:ext uri="{28A0092B-C50C-407E-A947-70E740481C1C}">
                <a14:useLocalDpi xmlns:a14="http://schemas.microsoft.com/office/drawing/2010/main" val="0"/>
              </a:ext>
            </a:extLst>
          </a:blip>
          <a:srcRect/>
          <a:stretch>
            <a:fillRect/>
          </a:stretch>
        </p:blipFill>
        <p:spPr bwMode="auto">
          <a:xfrm>
            <a:off x="4746212" y="3240116"/>
            <a:ext cx="1190625" cy="719455"/>
          </a:xfrm>
          <a:prstGeom prst="rect">
            <a:avLst/>
          </a:prstGeom>
          <a:noFill/>
          <a:extLst/>
        </p:spPr>
      </p:pic>
      <p:pic>
        <p:nvPicPr>
          <p:cNvPr id="22" name="Grafik 21" descr="Logo TWW Theodor-Wenzel-Werk"/>
          <p:cNvPicPr/>
          <p:nvPr/>
        </p:nvPicPr>
        <p:blipFill>
          <a:blip r:embed="rId13">
            <a:extLst>
              <a:ext uri="{28A0092B-C50C-407E-A947-70E740481C1C}">
                <a14:useLocalDpi xmlns:a14="http://schemas.microsoft.com/office/drawing/2010/main" val="0"/>
              </a:ext>
            </a:extLst>
          </a:blip>
          <a:srcRect/>
          <a:stretch>
            <a:fillRect/>
          </a:stretch>
        </p:blipFill>
        <p:spPr bwMode="auto">
          <a:xfrm>
            <a:off x="2470883" y="963256"/>
            <a:ext cx="1952625" cy="685800"/>
          </a:xfrm>
          <a:prstGeom prst="rect">
            <a:avLst/>
          </a:prstGeom>
          <a:noFill/>
          <a:ln>
            <a:noFill/>
          </a:ln>
        </p:spPr>
      </p:pic>
      <p:pic>
        <p:nvPicPr>
          <p:cNvPr id="38" name="Grafik 37"/>
          <p:cNvPicPr/>
          <p:nvPr/>
        </p:nvPicPr>
        <p:blipFill>
          <a:blip r:embed="rId14"/>
          <a:stretch>
            <a:fillRect/>
          </a:stretch>
        </p:blipFill>
        <p:spPr>
          <a:xfrm>
            <a:off x="7295464" y="1047822"/>
            <a:ext cx="1152525" cy="819785"/>
          </a:xfrm>
          <a:prstGeom prst="rect">
            <a:avLst/>
          </a:prstGeom>
        </p:spPr>
      </p:pic>
      <p:pic>
        <p:nvPicPr>
          <p:cNvPr id="39" name="Grafik 38"/>
          <p:cNvPicPr/>
          <p:nvPr/>
        </p:nvPicPr>
        <p:blipFill>
          <a:blip r:embed="rId15"/>
          <a:stretch>
            <a:fillRect/>
          </a:stretch>
        </p:blipFill>
        <p:spPr>
          <a:xfrm>
            <a:off x="4564856" y="2427774"/>
            <a:ext cx="1115763" cy="435899"/>
          </a:xfrm>
          <a:prstGeom prst="rect">
            <a:avLst/>
          </a:prstGeom>
        </p:spPr>
      </p:pic>
      <p:pic>
        <p:nvPicPr>
          <p:cNvPr id="40" name="Grafik 39"/>
          <p:cNvPicPr/>
          <p:nvPr/>
        </p:nvPicPr>
        <p:blipFill>
          <a:blip r:embed="rId16"/>
          <a:stretch>
            <a:fillRect/>
          </a:stretch>
        </p:blipFill>
        <p:spPr>
          <a:xfrm>
            <a:off x="3230034" y="3323287"/>
            <a:ext cx="1248076" cy="440556"/>
          </a:xfrm>
          <a:prstGeom prst="rect">
            <a:avLst/>
          </a:prstGeom>
        </p:spPr>
      </p:pic>
      <p:pic>
        <p:nvPicPr>
          <p:cNvPr id="41" name="Grafik 40" descr="http://www.august-bier-klinik.de/wp-content/themes/august_bier_klinik/images/logo.jpg"/>
          <p:cNvPicPr/>
          <p:nvPr/>
        </p:nvPicPr>
        <p:blipFill>
          <a:blip r:embed="rId17">
            <a:extLst>
              <a:ext uri="{28A0092B-C50C-407E-A947-70E740481C1C}">
                <a14:useLocalDpi xmlns:a14="http://schemas.microsoft.com/office/drawing/2010/main" val="0"/>
              </a:ext>
            </a:extLst>
          </a:blip>
          <a:srcRect/>
          <a:stretch>
            <a:fillRect/>
          </a:stretch>
        </p:blipFill>
        <p:spPr bwMode="auto">
          <a:xfrm>
            <a:off x="1331640" y="988316"/>
            <a:ext cx="1157176" cy="420451"/>
          </a:xfrm>
          <a:prstGeom prst="rect">
            <a:avLst/>
          </a:prstGeom>
          <a:noFill/>
          <a:ln>
            <a:noFill/>
          </a:ln>
        </p:spPr>
      </p:pic>
      <p:pic>
        <p:nvPicPr>
          <p:cNvPr id="1026" name="Picture 2" descr="Gemeinschaftspraxis für Pathologie - Hellerich, Venzke, Mattern"/>
          <p:cNvPicPr>
            <a:picLocks noChangeAspect="1" noChangeArrowheads="1"/>
          </p:cNvPicPr>
          <p:nvPr/>
        </p:nvPicPr>
        <p:blipFill rotWithShape="1">
          <a:blip r:embed="rId18" cstate="print">
            <a:extLst>
              <a:ext uri="{28A0092B-C50C-407E-A947-70E740481C1C}">
                <a14:useLocalDpi xmlns:a14="http://schemas.microsoft.com/office/drawing/2010/main" val="0"/>
              </a:ext>
            </a:extLst>
          </a:blip>
          <a:srcRect r="60069"/>
          <a:stretch/>
        </p:blipFill>
        <p:spPr bwMode="auto">
          <a:xfrm>
            <a:off x="2577141" y="3916905"/>
            <a:ext cx="1060469" cy="61287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umanpathologie Dr. Manfred Weiß"/>
          <p:cNvPicPr>
            <a:picLocks noChangeAspect="1" noChangeArrowheads="1"/>
          </p:cNvPicPr>
          <p:nvPr/>
        </p:nvPicPr>
        <p:blipFill rotWithShape="1">
          <a:blip r:embed="rId19">
            <a:extLst>
              <a:ext uri="{28A0092B-C50C-407E-A947-70E740481C1C}">
                <a14:useLocalDpi xmlns:a14="http://schemas.microsoft.com/office/drawing/2010/main" val="0"/>
              </a:ext>
            </a:extLst>
          </a:blip>
          <a:srcRect t="42441"/>
          <a:stretch/>
        </p:blipFill>
        <p:spPr bwMode="auto">
          <a:xfrm>
            <a:off x="4788024" y="4187468"/>
            <a:ext cx="1935154" cy="48658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athologie Duisburg Logo"/>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4929862" y="1718225"/>
            <a:ext cx="2204670" cy="5357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5526406"/>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137000" y="1491630"/>
            <a:ext cx="6048672" cy="2214246"/>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3300" dirty="0">
                <a:solidFill>
                  <a:schemeClr val="bg1"/>
                </a:solidFill>
                <a:latin typeface="HelveticaNeue LT 43 LightEx" pitchFamily="34" charset="0"/>
              </a:rPr>
              <a:t>Präsentation</a:t>
            </a:r>
          </a:p>
          <a:p>
            <a:r>
              <a:rPr lang="de-DE" sz="3300" dirty="0">
                <a:solidFill>
                  <a:schemeClr val="bg1"/>
                </a:solidFill>
                <a:latin typeface="HelveticaNeue LT 43 LightEx" pitchFamily="34" charset="0"/>
              </a:rPr>
              <a:t>NEXUS / </a:t>
            </a:r>
            <a:r>
              <a:rPr lang="de-DE" sz="3300" dirty="0" smtClean="0">
                <a:solidFill>
                  <a:schemeClr val="bg1"/>
                </a:solidFill>
                <a:latin typeface="HelveticaNeue LT 43 LightEx" pitchFamily="34" charset="0"/>
              </a:rPr>
              <a:t>CURATOR</a:t>
            </a:r>
            <a:endParaRPr lang="de-DE" sz="1500" dirty="0">
              <a:solidFill>
                <a:srgbClr val="B72943"/>
              </a:solidFill>
              <a:latin typeface="HelveticaNeue LT 43 LightEx" pitchFamily="34" charset="0"/>
              <a:ea typeface="+mn-ea"/>
              <a:cs typeface="+mn-cs"/>
            </a:endParaRPr>
          </a:p>
          <a:p>
            <a:endParaRPr lang="de-DE" sz="1500" dirty="0">
              <a:solidFill>
                <a:schemeClr val="bg1"/>
              </a:solidFill>
              <a:latin typeface="HelveticaNeue LT 43 LightEx" pitchFamily="34" charset="0"/>
            </a:endParaRPr>
          </a:p>
        </p:txBody>
      </p:sp>
    </p:spTree>
    <p:extLst>
      <p:ext uri="{BB962C8B-B14F-4D97-AF65-F5344CB8AC3E}">
        <p14:creationId xmlns:p14="http://schemas.microsoft.com/office/powerpoint/2010/main" val="2501149401"/>
      </p:ext>
    </p:extLst>
  </p:cSld>
  <p:clrMapOvr>
    <a:masterClrMapping/>
  </p:clrMapOvr>
  <p:transition spd="slow" advTm="9132">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137000" y="1491630"/>
            <a:ext cx="6048672" cy="2214246"/>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3300" dirty="0">
                <a:solidFill>
                  <a:schemeClr val="bg1"/>
                </a:solidFill>
                <a:latin typeface="HelveticaNeue LT 43 LightEx" pitchFamily="34" charset="0"/>
              </a:rPr>
              <a:t>Präsentation</a:t>
            </a:r>
          </a:p>
          <a:p>
            <a:r>
              <a:rPr lang="de-DE" sz="3300" dirty="0">
                <a:solidFill>
                  <a:schemeClr val="bg1"/>
                </a:solidFill>
                <a:latin typeface="HelveticaNeue LT 43 LightEx" pitchFamily="34" charset="0"/>
              </a:rPr>
              <a:t>NEXUS / </a:t>
            </a:r>
            <a:r>
              <a:rPr lang="de-DE" sz="3300" dirty="0" smtClean="0">
                <a:solidFill>
                  <a:schemeClr val="bg1"/>
                </a:solidFill>
                <a:latin typeface="HelveticaNeue LT 43 LightEx" pitchFamily="34" charset="0"/>
              </a:rPr>
              <a:t>CURATOR</a:t>
            </a:r>
            <a:endParaRPr lang="de-DE" sz="1500" dirty="0">
              <a:solidFill>
                <a:srgbClr val="B72943"/>
              </a:solidFill>
              <a:latin typeface="HelveticaNeue LT 43 LightEx" pitchFamily="34" charset="0"/>
              <a:ea typeface="+mn-ea"/>
              <a:cs typeface="+mn-cs"/>
            </a:endParaRPr>
          </a:p>
          <a:p>
            <a:endParaRPr lang="de-DE" sz="1500" dirty="0">
              <a:solidFill>
                <a:schemeClr val="bg1"/>
              </a:solidFill>
              <a:latin typeface="HelveticaNeue LT 43 LightEx" pitchFamily="34" charset="0"/>
            </a:endParaRPr>
          </a:p>
        </p:txBody>
      </p:sp>
    </p:spTree>
    <p:extLst>
      <p:ext uri="{BB962C8B-B14F-4D97-AF65-F5344CB8AC3E}">
        <p14:creationId xmlns:p14="http://schemas.microsoft.com/office/powerpoint/2010/main" val="3214948874"/>
      </p:ext>
    </p:extLst>
  </p:cSld>
  <p:clrMapOvr>
    <a:masterClrMapping/>
  </p:clrMapOvr>
  <p:transition spd="slow" advTm="9132">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p:cNvSpPr>
            <a:spLocks noChangeArrowheads="1"/>
          </p:cNvSpPr>
          <p:nvPr/>
        </p:nvSpPr>
        <p:spPr bwMode="auto">
          <a:xfrm>
            <a:off x="1581150" y="552450"/>
            <a:ext cx="5768579" cy="2971800"/>
          </a:xfrm>
          <a:prstGeom prst="rect">
            <a:avLst/>
          </a:prstGeom>
          <a:noFill/>
          <a:ln w="9525">
            <a:noFill/>
            <a:miter lim="800000"/>
            <a:headEnd/>
            <a:tailEnd/>
          </a:ln>
        </p:spPr>
        <p:txBody>
          <a:bodyPr/>
          <a:lstStyle/>
          <a:p>
            <a:pPr marL="144066" indent="-144066">
              <a:lnSpc>
                <a:spcPct val="150000"/>
              </a:lnSpc>
              <a:spcBef>
                <a:spcPct val="30000"/>
              </a:spcBef>
              <a:buClr>
                <a:schemeClr val="accent2"/>
              </a:buClr>
              <a:buSzPct val="80000"/>
            </a:pPr>
            <a:endParaRPr lang="en-US" sz="750" dirty="0">
              <a:solidFill>
                <a:schemeClr val="tx2"/>
              </a:solidFill>
            </a:endParaRPr>
          </a:p>
          <a:p>
            <a:pPr marL="144066" indent="-144066">
              <a:lnSpc>
                <a:spcPct val="150000"/>
              </a:lnSpc>
              <a:buClr>
                <a:schemeClr val="accent2"/>
              </a:buClr>
              <a:buSzPct val="80000"/>
              <a:buFont typeface="Symbol Black" charset="2"/>
              <a:buChar char="+"/>
            </a:pPr>
            <a:endParaRPr lang="de-DE" sz="900" dirty="0">
              <a:solidFill>
                <a:schemeClr val="tx2"/>
              </a:solidFill>
            </a:endParaRPr>
          </a:p>
          <a:p>
            <a:pPr marL="144066" indent="-144066">
              <a:lnSpc>
                <a:spcPct val="150000"/>
              </a:lnSpc>
              <a:buClr>
                <a:schemeClr val="accent2"/>
              </a:buClr>
              <a:buSzPct val="80000"/>
            </a:pPr>
            <a:endParaRPr lang="de-DE" sz="900" b="1" dirty="0">
              <a:solidFill>
                <a:schemeClr val="tx2"/>
              </a:solidFill>
            </a:endParaRPr>
          </a:p>
          <a:p>
            <a:pPr marL="144066" indent="-144066">
              <a:lnSpc>
                <a:spcPct val="150000"/>
              </a:lnSpc>
              <a:buClr>
                <a:schemeClr val="accent2"/>
              </a:buClr>
              <a:buSzPct val="80000"/>
            </a:pPr>
            <a:endParaRPr lang="de-DE" sz="900" b="1" dirty="0">
              <a:solidFill>
                <a:schemeClr val="tx2"/>
              </a:solidFill>
            </a:endParaRPr>
          </a:p>
          <a:p>
            <a:pPr marL="144066" indent="-144066">
              <a:lnSpc>
                <a:spcPct val="150000"/>
              </a:lnSpc>
              <a:buClr>
                <a:schemeClr val="accent2"/>
              </a:buClr>
              <a:buSzPct val="80000"/>
            </a:pPr>
            <a:endParaRPr lang="de-DE" sz="900" b="1" dirty="0">
              <a:solidFill>
                <a:schemeClr val="tx2"/>
              </a:solidFill>
            </a:endParaRPr>
          </a:p>
          <a:p>
            <a:pPr marL="144066" indent="-144066">
              <a:lnSpc>
                <a:spcPct val="150000"/>
              </a:lnSpc>
              <a:buClr>
                <a:schemeClr val="accent2"/>
              </a:buClr>
              <a:buSzPct val="80000"/>
            </a:pPr>
            <a:endParaRPr lang="de-DE" sz="900" b="1" dirty="0">
              <a:solidFill>
                <a:schemeClr val="tx2"/>
              </a:solidFill>
            </a:endParaRPr>
          </a:p>
          <a:p>
            <a:pPr marL="144066" indent="-144066">
              <a:lnSpc>
                <a:spcPct val="150000"/>
              </a:lnSpc>
              <a:buClr>
                <a:schemeClr val="accent2"/>
              </a:buClr>
              <a:buSzPct val="80000"/>
            </a:pPr>
            <a:endParaRPr lang="de-DE" sz="900" b="1" dirty="0">
              <a:solidFill>
                <a:schemeClr val="tx2"/>
              </a:solidFill>
            </a:endParaRPr>
          </a:p>
        </p:txBody>
      </p:sp>
      <p:sp>
        <p:nvSpPr>
          <p:cNvPr id="16390" name="Rectangle 19"/>
          <p:cNvSpPr>
            <a:spLocks noChangeArrowheads="1"/>
          </p:cNvSpPr>
          <p:nvPr/>
        </p:nvSpPr>
        <p:spPr bwMode="auto">
          <a:xfrm>
            <a:off x="577007" y="778822"/>
            <a:ext cx="7776864" cy="3787857"/>
          </a:xfrm>
          <a:prstGeom prst="rect">
            <a:avLst/>
          </a:prstGeom>
          <a:solidFill>
            <a:schemeClr val="bg1"/>
          </a:solidFill>
          <a:ln w="9525">
            <a:noFill/>
            <a:miter lim="800000"/>
            <a:headEnd/>
            <a:tailEnd/>
          </a:ln>
        </p:spPr>
        <p:txBody>
          <a:bodyPr wrap="square" lIns="27000" tIns="27000" rIns="27000" bIns="27000">
            <a:spAutoFit/>
          </a:bodyPr>
          <a:lstStyle/>
          <a:p>
            <a:pPr marL="214313" indent="-214313">
              <a:spcBef>
                <a:spcPct val="30000"/>
              </a:spcBef>
              <a:buClr>
                <a:srgbClr val="C00000"/>
              </a:buClr>
              <a:buSzPct val="90000"/>
              <a:buFont typeface="HelveticaNeue LT 45 Light" panose="020B0403020202020204" pitchFamily="34" charset="0"/>
              <a:buChar char="+"/>
            </a:pPr>
            <a:r>
              <a:rPr lang="de-DE" sz="1400" dirty="0">
                <a:solidFill>
                  <a:srgbClr val="4D4D4D"/>
                </a:solidFill>
                <a:latin typeface="HelveticaNeue LT 43 LightEx" pitchFamily="34" charset="0"/>
              </a:rPr>
              <a:t>NEXUS bietet </a:t>
            </a:r>
            <a:r>
              <a:rPr lang="de-DE" sz="1400" b="1" dirty="0">
                <a:solidFill>
                  <a:srgbClr val="4D4D4D"/>
                </a:solidFill>
                <a:latin typeface="HelveticaNeue LT 43 LightEx" pitchFamily="34" charset="0"/>
              </a:rPr>
              <a:t>hoch innovative </a:t>
            </a:r>
            <a:r>
              <a:rPr lang="de-DE" sz="1400" dirty="0">
                <a:solidFill>
                  <a:srgbClr val="4D4D4D"/>
                </a:solidFill>
                <a:latin typeface="HelveticaNeue LT 43 LightEx" pitchFamily="34" charset="0"/>
              </a:rPr>
              <a:t>Software-Lösungen im medizinischen Bereich</a:t>
            </a:r>
          </a:p>
          <a:p>
            <a:pPr marL="342900" lvl="1">
              <a:spcBef>
                <a:spcPct val="30000"/>
              </a:spcBef>
              <a:buClr>
                <a:srgbClr val="C00000"/>
              </a:buClr>
              <a:buSzPct val="90000"/>
            </a:pPr>
            <a:r>
              <a:rPr lang="de-DE" sz="1100" dirty="0">
                <a:solidFill>
                  <a:srgbClr val="C00000"/>
                </a:solidFill>
                <a:latin typeface="HelveticaNeue LT 43 LightEx" pitchFamily="34" charset="0"/>
              </a:rPr>
              <a:t>+</a:t>
            </a:r>
            <a:r>
              <a:rPr lang="de-DE" sz="1100" dirty="0">
                <a:solidFill>
                  <a:srgbClr val="4D4D4D"/>
                </a:solidFill>
                <a:latin typeface="HelveticaNeue LT 43 LightEx" pitchFamily="34" charset="0"/>
              </a:rPr>
              <a:t> </a:t>
            </a:r>
            <a:r>
              <a:rPr lang="de-DE" sz="1100" dirty="0" smtClean="0">
                <a:solidFill>
                  <a:srgbClr val="4D4D4D"/>
                </a:solidFill>
                <a:latin typeface="HelveticaNeue LT 43 LightEx" pitchFamily="34" charset="0"/>
              </a:rPr>
              <a:t>Klinikinformationssysteme</a:t>
            </a:r>
            <a:endParaRPr lang="de-DE" sz="1100" dirty="0">
              <a:solidFill>
                <a:srgbClr val="4D4D4D"/>
              </a:solidFill>
              <a:latin typeface="HelveticaNeue LT 43 LightEx" pitchFamily="34" charset="0"/>
            </a:endParaRPr>
          </a:p>
          <a:p>
            <a:pPr marL="342900" lvl="1">
              <a:spcBef>
                <a:spcPct val="30000"/>
              </a:spcBef>
              <a:buClr>
                <a:schemeClr val="accent2"/>
              </a:buClr>
              <a:buSzPct val="90000"/>
            </a:pPr>
            <a:r>
              <a:rPr lang="de-DE" sz="1100" dirty="0">
                <a:solidFill>
                  <a:srgbClr val="C00000"/>
                </a:solidFill>
                <a:latin typeface="HelveticaNeue LT 43 LightEx" pitchFamily="34" charset="0"/>
              </a:rPr>
              <a:t>+</a:t>
            </a:r>
            <a:r>
              <a:rPr lang="de-DE" sz="1100" dirty="0">
                <a:solidFill>
                  <a:srgbClr val="4D4D4D"/>
                </a:solidFill>
                <a:latin typeface="HelveticaNeue LT 43 LightEx" pitchFamily="34" charset="0"/>
              </a:rPr>
              <a:t> Abteilungslösungen</a:t>
            </a:r>
          </a:p>
          <a:p>
            <a:pPr marL="342900" lvl="1">
              <a:spcBef>
                <a:spcPct val="30000"/>
              </a:spcBef>
              <a:buClr>
                <a:schemeClr val="accent2"/>
              </a:buClr>
              <a:buSzPct val="90000"/>
            </a:pPr>
            <a:r>
              <a:rPr lang="de-DE" sz="1100" dirty="0">
                <a:solidFill>
                  <a:srgbClr val="C00000"/>
                </a:solidFill>
                <a:latin typeface="HelveticaNeue LT 43 LightEx" pitchFamily="34" charset="0"/>
              </a:rPr>
              <a:t>+</a:t>
            </a:r>
            <a:r>
              <a:rPr lang="de-DE" sz="1100" dirty="0">
                <a:solidFill>
                  <a:srgbClr val="4D4D4D"/>
                </a:solidFill>
                <a:latin typeface="HelveticaNeue LT 43 LightEx" pitchFamily="34" charset="0"/>
              </a:rPr>
              <a:t> </a:t>
            </a:r>
            <a:r>
              <a:rPr lang="de-DE" sz="1100" dirty="0" smtClean="0">
                <a:solidFill>
                  <a:srgbClr val="4D4D4D"/>
                </a:solidFill>
                <a:latin typeface="HelveticaNeue LT 43 LightEx" pitchFamily="34" charset="0"/>
              </a:rPr>
              <a:t>QM-Portale</a:t>
            </a:r>
          </a:p>
          <a:p>
            <a:pPr marL="342900" lvl="1">
              <a:spcBef>
                <a:spcPct val="30000"/>
              </a:spcBef>
              <a:buClr>
                <a:schemeClr val="accent2"/>
              </a:buClr>
              <a:buSzPct val="90000"/>
            </a:pPr>
            <a:r>
              <a:rPr lang="de-DE" sz="1100" dirty="0" smtClean="0">
                <a:solidFill>
                  <a:srgbClr val="C00000"/>
                </a:solidFill>
                <a:latin typeface="HelveticaNeue LT 43 LightEx" pitchFamily="34" charset="0"/>
              </a:rPr>
              <a:t>+ </a:t>
            </a:r>
            <a:r>
              <a:rPr lang="de-DE" sz="1100" dirty="0">
                <a:solidFill>
                  <a:srgbClr val="4D4D4D"/>
                </a:solidFill>
                <a:latin typeface="HelveticaNeue LT 43 LightEx" pitchFamily="34" charset="0"/>
              </a:rPr>
              <a:t>Küchenbestellsysteme</a:t>
            </a:r>
          </a:p>
          <a:p>
            <a:pPr marL="342900" lvl="1">
              <a:spcBef>
                <a:spcPct val="30000"/>
              </a:spcBef>
              <a:buClr>
                <a:schemeClr val="accent2"/>
              </a:buClr>
              <a:buSzPct val="90000"/>
            </a:pPr>
            <a:r>
              <a:rPr lang="de-DE" sz="1100" dirty="0" smtClean="0">
                <a:solidFill>
                  <a:srgbClr val="C00000"/>
                </a:solidFill>
                <a:latin typeface="HelveticaNeue LT 43 LightEx" pitchFamily="34" charset="0"/>
              </a:rPr>
              <a:t>+ </a:t>
            </a:r>
            <a:r>
              <a:rPr lang="de-DE" sz="1100" dirty="0" smtClean="0">
                <a:solidFill>
                  <a:srgbClr val="4D4D4D"/>
                </a:solidFill>
                <a:latin typeface="HelveticaNeue LT 43 LightEx" pitchFamily="34" charset="0"/>
              </a:rPr>
              <a:t>Personaleinsatzplanung</a:t>
            </a:r>
            <a:endParaRPr lang="de-DE" sz="1100" dirty="0">
              <a:solidFill>
                <a:srgbClr val="4D4D4D"/>
              </a:solidFill>
              <a:latin typeface="HelveticaNeue LT 43 LightEx" pitchFamily="34" charset="0"/>
            </a:endParaRPr>
          </a:p>
          <a:p>
            <a:pPr marL="342900" lvl="1">
              <a:spcBef>
                <a:spcPct val="30000"/>
              </a:spcBef>
              <a:buClr>
                <a:schemeClr val="accent2"/>
              </a:buClr>
              <a:buSzPct val="90000"/>
            </a:pPr>
            <a:r>
              <a:rPr lang="de-DE" sz="1100" dirty="0" smtClean="0">
                <a:solidFill>
                  <a:srgbClr val="C00000"/>
                </a:solidFill>
                <a:latin typeface="HelveticaNeue LT 43 LightEx" pitchFamily="34" charset="0"/>
              </a:rPr>
              <a:t>+</a:t>
            </a:r>
            <a:r>
              <a:rPr lang="de-DE" sz="1100" dirty="0" smtClean="0">
                <a:solidFill>
                  <a:srgbClr val="4D4D4D"/>
                </a:solidFill>
                <a:latin typeface="HelveticaNeue LT 43 LightEx" pitchFamily="34" charset="0"/>
              </a:rPr>
              <a:t> </a:t>
            </a:r>
            <a:r>
              <a:rPr lang="de-DE" sz="1100" dirty="0" err="1">
                <a:solidFill>
                  <a:srgbClr val="4D4D4D"/>
                </a:solidFill>
                <a:latin typeface="HelveticaNeue LT 43 LightEx" pitchFamily="34" charset="0"/>
              </a:rPr>
              <a:t>uvm</a:t>
            </a:r>
            <a:r>
              <a:rPr lang="de-DE" sz="1100" dirty="0" smtClean="0">
                <a:solidFill>
                  <a:srgbClr val="4D4D4D"/>
                </a:solidFill>
                <a:latin typeface="HelveticaNeue LT 43 LightEx" pitchFamily="34" charset="0"/>
              </a:rPr>
              <a:t>...</a:t>
            </a:r>
          </a:p>
          <a:p>
            <a:pPr marL="342900" lvl="1">
              <a:spcBef>
                <a:spcPct val="30000"/>
              </a:spcBef>
              <a:buClr>
                <a:schemeClr val="accent2"/>
              </a:buClr>
              <a:buSzPct val="90000"/>
            </a:pPr>
            <a:endParaRPr lang="de-DE" sz="1400" dirty="0">
              <a:solidFill>
                <a:srgbClr val="4D4D4D"/>
              </a:solidFill>
              <a:latin typeface="HelveticaNeue LT 43 LightEx" pitchFamily="34" charset="0"/>
            </a:endParaRPr>
          </a:p>
          <a:p>
            <a:pPr marL="214313" indent="-214313">
              <a:spcBef>
                <a:spcPct val="30000"/>
              </a:spcBef>
              <a:buClr>
                <a:srgbClr val="C00000"/>
              </a:buClr>
              <a:buSzPct val="90000"/>
              <a:buFont typeface="HelveticaNeue LT 45 Light" panose="020B0403020202020204" pitchFamily="34" charset="0"/>
              <a:buChar char="+"/>
            </a:pPr>
            <a:r>
              <a:rPr lang="de-DE" sz="1400" dirty="0">
                <a:solidFill>
                  <a:srgbClr val="4D4D4D"/>
                </a:solidFill>
                <a:latin typeface="HelveticaNeue LT 43 LightEx" pitchFamily="34" charset="0"/>
              </a:rPr>
              <a:t>Mit ca. </a:t>
            </a:r>
            <a:r>
              <a:rPr lang="de-DE" sz="1400" b="1" dirty="0">
                <a:solidFill>
                  <a:srgbClr val="4D4D4D"/>
                </a:solidFill>
                <a:latin typeface="HelveticaNeue LT 43 LightEx" pitchFamily="34" charset="0"/>
              </a:rPr>
              <a:t>461 Gesamthaus-, 1.620 Abteilungs- und über 700 QM-Installationen</a:t>
            </a:r>
            <a:r>
              <a:rPr lang="de-DE" sz="1400" dirty="0">
                <a:solidFill>
                  <a:srgbClr val="4D4D4D"/>
                </a:solidFill>
                <a:latin typeface="HelveticaNeue LT 43 LightEx" pitchFamily="34" charset="0"/>
              </a:rPr>
              <a:t> sowie </a:t>
            </a:r>
            <a:r>
              <a:rPr lang="de-DE" sz="1400" dirty="0" smtClean="0">
                <a:solidFill>
                  <a:srgbClr val="4D4D4D"/>
                </a:solidFill>
                <a:latin typeface="HelveticaNeue LT 43 LightEx" pitchFamily="34" charset="0"/>
              </a:rPr>
              <a:t/>
            </a:r>
            <a:br>
              <a:rPr lang="de-DE" sz="1400" dirty="0" smtClean="0">
                <a:solidFill>
                  <a:srgbClr val="4D4D4D"/>
                </a:solidFill>
                <a:latin typeface="HelveticaNeue LT 43 LightEx" pitchFamily="34" charset="0"/>
              </a:rPr>
            </a:br>
            <a:r>
              <a:rPr lang="de-DE" sz="1400" b="1" dirty="0" smtClean="0">
                <a:solidFill>
                  <a:srgbClr val="4D4D4D"/>
                </a:solidFill>
                <a:latin typeface="HelveticaNeue LT 43 LightEx" pitchFamily="34" charset="0"/>
              </a:rPr>
              <a:t>670</a:t>
            </a:r>
            <a:r>
              <a:rPr lang="de-DE" sz="1400" dirty="0" smtClean="0">
                <a:solidFill>
                  <a:srgbClr val="4D4D4D"/>
                </a:solidFill>
                <a:latin typeface="HelveticaNeue LT 43 LightEx" pitchFamily="34" charset="0"/>
              </a:rPr>
              <a:t> </a:t>
            </a:r>
            <a:r>
              <a:rPr lang="de-DE" sz="1400" b="1" dirty="0">
                <a:solidFill>
                  <a:srgbClr val="4D4D4D"/>
                </a:solidFill>
                <a:latin typeface="HelveticaNeue LT 43 LightEx" pitchFamily="34" charset="0"/>
              </a:rPr>
              <a:t>Heimlösungen</a:t>
            </a:r>
            <a:r>
              <a:rPr lang="de-DE" sz="1400" dirty="0">
                <a:solidFill>
                  <a:srgbClr val="4D4D4D"/>
                </a:solidFill>
                <a:latin typeface="HelveticaNeue LT 43 LightEx" pitchFamily="34" charset="0"/>
              </a:rPr>
              <a:t> in Deutschland und </a:t>
            </a:r>
            <a:r>
              <a:rPr lang="de-DE" sz="1400" b="1" dirty="0">
                <a:solidFill>
                  <a:srgbClr val="4D4D4D"/>
                </a:solidFill>
                <a:latin typeface="HelveticaNeue LT 43 LightEx" pitchFamily="34" charset="0"/>
              </a:rPr>
              <a:t>25 weiteren Ländern</a:t>
            </a:r>
            <a:r>
              <a:rPr lang="de-DE" sz="1400" dirty="0">
                <a:solidFill>
                  <a:srgbClr val="4D4D4D"/>
                </a:solidFill>
                <a:latin typeface="HelveticaNeue LT 43 LightEx" pitchFamily="34" charset="0"/>
              </a:rPr>
              <a:t> in Europa, </a:t>
            </a:r>
            <a:r>
              <a:rPr lang="de-DE" sz="1400" dirty="0" smtClean="0">
                <a:solidFill>
                  <a:srgbClr val="4D4D4D"/>
                </a:solidFill>
                <a:latin typeface="HelveticaNeue LT 43 LightEx" pitchFamily="34" charset="0"/>
              </a:rPr>
              <a:t>in </a:t>
            </a:r>
            <a:r>
              <a:rPr lang="de-DE" sz="1400" dirty="0">
                <a:solidFill>
                  <a:srgbClr val="4D4D4D"/>
                </a:solidFill>
                <a:latin typeface="HelveticaNeue LT 43 LightEx" pitchFamily="34" charset="0"/>
              </a:rPr>
              <a:t>den USA und im arabischen Raum bietet NEXUS international anerkannte </a:t>
            </a:r>
            <a:r>
              <a:rPr lang="de-DE" sz="1400" dirty="0" smtClean="0">
                <a:solidFill>
                  <a:srgbClr val="4D4D4D"/>
                </a:solidFill>
                <a:latin typeface="HelveticaNeue LT 43 LightEx" pitchFamily="34" charset="0"/>
              </a:rPr>
              <a:t>und </a:t>
            </a:r>
            <a:r>
              <a:rPr lang="de-DE" sz="1400" dirty="0">
                <a:solidFill>
                  <a:srgbClr val="4D4D4D"/>
                </a:solidFill>
                <a:latin typeface="HelveticaNeue LT 43 LightEx" pitchFamily="34" charset="0"/>
              </a:rPr>
              <a:t>erfolgreiche </a:t>
            </a:r>
            <a:r>
              <a:rPr lang="de-DE" sz="1400" dirty="0" smtClean="0">
                <a:solidFill>
                  <a:srgbClr val="4D4D4D"/>
                </a:solidFill>
                <a:latin typeface="HelveticaNeue LT 43 LightEx" pitchFamily="34" charset="0"/>
              </a:rPr>
              <a:t>Informationssysteme</a:t>
            </a:r>
            <a:r>
              <a:rPr lang="de-DE" sz="1400" dirty="0">
                <a:solidFill>
                  <a:srgbClr val="4D4D4D"/>
                </a:solidFill>
                <a:latin typeface="HelveticaNeue LT 43 LightEx" pitchFamily="34" charset="0"/>
              </a:rPr>
              <a:t>.</a:t>
            </a:r>
          </a:p>
          <a:p>
            <a:pPr marL="144066" indent="-144066">
              <a:spcBef>
                <a:spcPct val="30000"/>
              </a:spcBef>
              <a:buClr>
                <a:srgbClr val="C00000"/>
              </a:buClr>
              <a:buSzPct val="90000"/>
              <a:buFont typeface="Arial" charset="0"/>
              <a:buChar char="+"/>
            </a:pPr>
            <a:endParaRPr lang="de-DE" sz="1400" dirty="0">
              <a:solidFill>
                <a:srgbClr val="4D4D4D"/>
              </a:solidFill>
              <a:latin typeface="HelveticaNeue LT 43 LightEx" pitchFamily="34" charset="0"/>
            </a:endParaRPr>
          </a:p>
          <a:p>
            <a:pPr marL="214313" indent="-214313">
              <a:spcBef>
                <a:spcPct val="30000"/>
              </a:spcBef>
              <a:buClr>
                <a:srgbClr val="C00000"/>
              </a:buClr>
              <a:buSzPct val="90000"/>
              <a:buFont typeface="HelveticaNeue LT 45 Light" panose="020B0403020202020204" pitchFamily="34" charset="0"/>
              <a:buChar char="+"/>
            </a:pPr>
            <a:r>
              <a:rPr lang="de-DE" sz="1400" dirty="0">
                <a:solidFill>
                  <a:srgbClr val="4D4D4D"/>
                </a:solidFill>
                <a:latin typeface="HelveticaNeue LT 43 LightEx" pitchFamily="34" charset="0"/>
              </a:rPr>
              <a:t>NEXUS liefert Systeme an </a:t>
            </a:r>
            <a:r>
              <a:rPr lang="de-DE" sz="1400" b="1" dirty="0" smtClean="0">
                <a:solidFill>
                  <a:srgbClr val="4D4D4D"/>
                </a:solidFill>
                <a:latin typeface="HelveticaNeue LT 43 LightEx" pitchFamily="34" charset="0"/>
              </a:rPr>
              <a:t>Krankenhäuser </a:t>
            </a:r>
            <a:r>
              <a:rPr lang="de-DE" sz="1400" dirty="0">
                <a:solidFill>
                  <a:srgbClr val="4D4D4D"/>
                </a:solidFill>
                <a:latin typeface="HelveticaNeue LT 43 LightEx" pitchFamily="34" charset="0"/>
              </a:rPr>
              <a:t>bzw. Fachabteilungen, </a:t>
            </a:r>
            <a:r>
              <a:rPr lang="de-DE" sz="1400" b="1" dirty="0">
                <a:solidFill>
                  <a:srgbClr val="4D4D4D"/>
                </a:solidFill>
                <a:latin typeface="HelveticaNeue LT 43 LightEx" pitchFamily="34" charset="0"/>
              </a:rPr>
              <a:t>Psychiatrien, </a:t>
            </a:r>
            <a:r>
              <a:rPr lang="de-DE" sz="1400" dirty="0">
                <a:solidFill>
                  <a:srgbClr val="4D4D4D"/>
                </a:solidFill>
                <a:latin typeface="HelveticaNeue LT 43 LightEx" pitchFamily="34" charset="0"/>
              </a:rPr>
              <a:t>Zahnkliniken</a:t>
            </a:r>
            <a:r>
              <a:rPr lang="de-DE" sz="1400" dirty="0" smtClean="0">
                <a:solidFill>
                  <a:srgbClr val="4D4D4D"/>
                </a:solidFill>
                <a:latin typeface="HelveticaNeue LT 43 LightEx" pitchFamily="34" charset="0"/>
              </a:rPr>
              <a:t>, Radiologische Praxen, </a:t>
            </a:r>
            <a:r>
              <a:rPr lang="de-DE" sz="1400" b="1" dirty="0">
                <a:solidFill>
                  <a:srgbClr val="4D4D4D"/>
                </a:solidFill>
                <a:latin typeface="HelveticaNeue LT 43 LightEx" pitchFamily="34" charset="0"/>
              </a:rPr>
              <a:t>Pflege-, Behinderten-</a:t>
            </a:r>
            <a:r>
              <a:rPr lang="de-DE" sz="1400" dirty="0">
                <a:solidFill>
                  <a:srgbClr val="4D4D4D"/>
                </a:solidFill>
                <a:latin typeface="HelveticaNeue LT 43 LightEx" pitchFamily="34" charset="0"/>
              </a:rPr>
              <a:t> und </a:t>
            </a:r>
            <a:r>
              <a:rPr lang="de-DE" sz="1400" b="1" dirty="0" smtClean="0">
                <a:solidFill>
                  <a:srgbClr val="4D4D4D"/>
                </a:solidFill>
                <a:latin typeface="HelveticaNeue LT 43 LightEx" pitchFamily="34" charset="0"/>
              </a:rPr>
              <a:t>Altenheime </a:t>
            </a:r>
            <a:r>
              <a:rPr lang="de-DE" sz="1400" dirty="0" smtClean="0">
                <a:solidFill>
                  <a:srgbClr val="4D4D4D"/>
                </a:solidFill>
                <a:latin typeface="HelveticaNeue LT 43 LightEx" pitchFamily="34" charset="0"/>
              </a:rPr>
              <a:t>sowie an </a:t>
            </a:r>
            <a:r>
              <a:rPr lang="de-DE" sz="1400" b="1" dirty="0" smtClean="0">
                <a:solidFill>
                  <a:srgbClr val="4D4D4D"/>
                </a:solidFill>
                <a:latin typeface="HelveticaNeue LT 43 LightEx" pitchFamily="34" charset="0"/>
              </a:rPr>
              <a:t/>
            </a:r>
            <a:br>
              <a:rPr lang="de-DE" sz="1400" b="1" dirty="0" smtClean="0">
                <a:solidFill>
                  <a:srgbClr val="4D4D4D"/>
                </a:solidFill>
                <a:latin typeface="HelveticaNeue LT 43 LightEx" pitchFamily="34" charset="0"/>
              </a:rPr>
            </a:br>
            <a:r>
              <a:rPr lang="de-DE" sz="1400" b="1" dirty="0" smtClean="0">
                <a:solidFill>
                  <a:srgbClr val="4D4D4D"/>
                </a:solidFill>
                <a:latin typeface="HelveticaNeue LT 43 LightEx" pitchFamily="34" charset="0"/>
              </a:rPr>
              <a:t>Reha-</a:t>
            </a:r>
            <a:r>
              <a:rPr lang="de-DE" sz="1400" b="1" dirty="0">
                <a:solidFill>
                  <a:srgbClr val="4D4D4D"/>
                </a:solidFill>
                <a:latin typeface="HelveticaNeue LT 43 LightEx" pitchFamily="34" charset="0"/>
              </a:rPr>
              <a:t>, und geriatrische </a:t>
            </a:r>
            <a:r>
              <a:rPr lang="de-DE" sz="1400" b="1" dirty="0" smtClean="0">
                <a:solidFill>
                  <a:srgbClr val="4D4D4D"/>
                </a:solidFill>
                <a:latin typeface="HelveticaNeue LT 43 LightEx" pitchFamily="34" charset="0"/>
              </a:rPr>
              <a:t>Einrichtungen</a:t>
            </a:r>
            <a:endParaRPr lang="de-DE" sz="1400" dirty="0">
              <a:solidFill>
                <a:srgbClr val="4D4D4D"/>
              </a:solidFill>
              <a:latin typeface="HelveticaNeue LT 43 LightEx" pitchFamily="34" charset="0"/>
            </a:endParaRPr>
          </a:p>
        </p:txBody>
      </p:sp>
      <p:sp>
        <p:nvSpPr>
          <p:cNvPr id="5" name="Titel 4"/>
          <p:cNvSpPr>
            <a:spLocks noGrp="1"/>
          </p:cNvSpPr>
          <p:nvPr>
            <p:ph type="title"/>
          </p:nvPr>
        </p:nvSpPr>
        <p:spPr/>
        <p:txBody>
          <a:bodyPr/>
          <a:lstStyle/>
          <a:p>
            <a:r>
              <a:rPr lang="de-DE" dirty="0" smtClean="0"/>
              <a:t>NEXUS-Gruppe</a:t>
            </a:r>
            <a:endParaRPr lang="de-DE" dirty="0"/>
          </a:p>
        </p:txBody>
      </p:sp>
    </p:spTree>
    <p:extLst>
      <p:ext uri="{BB962C8B-B14F-4D97-AF65-F5344CB8AC3E}">
        <p14:creationId xmlns:p14="http://schemas.microsoft.com/office/powerpoint/2010/main" val="10064358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el 4"/>
          <p:cNvSpPr>
            <a:spLocks noGrp="1"/>
          </p:cNvSpPr>
          <p:nvPr>
            <p:ph type="title"/>
          </p:nvPr>
        </p:nvSpPr>
        <p:spPr/>
        <p:txBody>
          <a:bodyPr anchor="ctr"/>
          <a:lstStyle/>
          <a:p>
            <a:r>
              <a:rPr lang="de-DE" dirty="0" smtClean="0"/>
              <a:t>Vorstellung NEXUS AG</a:t>
            </a:r>
            <a:endParaRPr lang="de-DE" dirty="0"/>
          </a:p>
        </p:txBody>
      </p:sp>
      <p:sp>
        <p:nvSpPr>
          <p:cNvPr id="32" name="Rechteck 31">
            <a:hlinkClick r:id="" action="ppaction://noaction"/>
          </p:cNvPr>
          <p:cNvSpPr/>
          <p:nvPr/>
        </p:nvSpPr>
        <p:spPr>
          <a:xfrm>
            <a:off x="2923086" y="1851670"/>
            <a:ext cx="1512168" cy="1620180"/>
          </a:xfrm>
          <a:prstGeom prst="rect">
            <a:avLst/>
          </a:prstGeom>
          <a:solidFill>
            <a:srgbClr val="B80F2E"/>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fontAlgn="auto">
              <a:spcBef>
                <a:spcPts val="0"/>
              </a:spcBef>
              <a:spcAft>
                <a:spcPts val="0"/>
              </a:spcAft>
            </a:pPr>
            <a:r>
              <a:rPr lang="de-DE" sz="1300" dirty="0" smtClean="0">
                <a:solidFill>
                  <a:prstClr val="white"/>
                </a:solidFill>
              </a:rPr>
              <a:t>Markt und Zielgruppen</a:t>
            </a:r>
            <a:endParaRPr lang="de-DE" sz="1300" dirty="0">
              <a:solidFill>
                <a:prstClr val="white"/>
              </a:solidFill>
            </a:endParaRPr>
          </a:p>
        </p:txBody>
      </p:sp>
      <p:sp>
        <p:nvSpPr>
          <p:cNvPr id="34" name="Rechteck 33">
            <a:hlinkClick r:id="" action="ppaction://noaction"/>
          </p:cNvPr>
          <p:cNvSpPr/>
          <p:nvPr/>
        </p:nvSpPr>
        <p:spPr>
          <a:xfrm>
            <a:off x="6652962" y="1851670"/>
            <a:ext cx="1512168" cy="1620180"/>
          </a:xfrm>
          <a:prstGeom prst="rect">
            <a:avLst/>
          </a:prstGeom>
          <a:solidFill>
            <a:srgbClr val="769535"/>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fontAlgn="auto">
              <a:spcBef>
                <a:spcPts val="0"/>
              </a:spcBef>
              <a:spcAft>
                <a:spcPts val="0"/>
              </a:spcAft>
            </a:pPr>
            <a:r>
              <a:rPr lang="de-DE" sz="1300" dirty="0" smtClean="0">
                <a:solidFill>
                  <a:prstClr val="white"/>
                </a:solidFill>
              </a:rPr>
              <a:t>Auszug aus der Kundenliste</a:t>
            </a:r>
            <a:endParaRPr lang="de-DE" sz="1300" dirty="0">
              <a:solidFill>
                <a:prstClr val="white"/>
              </a:solidFill>
            </a:endParaRPr>
          </a:p>
        </p:txBody>
      </p:sp>
      <p:sp>
        <p:nvSpPr>
          <p:cNvPr id="35" name="Rechteck 34">
            <a:hlinkClick r:id="" action="ppaction://noaction"/>
          </p:cNvPr>
          <p:cNvSpPr/>
          <p:nvPr/>
        </p:nvSpPr>
        <p:spPr>
          <a:xfrm>
            <a:off x="4788024" y="1851670"/>
            <a:ext cx="1512168" cy="1620180"/>
          </a:xfrm>
          <a:prstGeom prst="rect">
            <a:avLst/>
          </a:prstGeom>
          <a:solidFill>
            <a:srgbClr val="5D417E"/>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fontAlgn="auto">
              <a:spcBef>
                <a:spcPts val="0"/>
              </a:spcBef>
              <a:spcAft>
                <a:spcPts val="0"/>
              </a:spcAft>
            </a:pPr>
            <a:r>
              <a:rPr lang="de-DE" sz="1300" dirty="0" smtClean="0">
                <a:solidFill>
                  <a:prstClr val="white"/>
                </a:solidFill>
              </a:rPr>
              <a:t>Zahlen und Fakten</a:t>
            </a:r>
            <a:endParaRPr lang="de-DE" sz="1300" dirty="0">
              <a:solidFill>
                <a:prstClr val="white"/>
              </a:solidFill>
            </a:endParaRPr>
          </a:p>
        </p:txBody>
      </p:sp>
      <p:sp>
        <p:nvSpPr>
          <p:cNvPr id="39" name="Rechteck 38">
            <a:hlinkClick r:id="" action="ppaction://noaction"/>
          </p:cNvPr>
          <p:cNvSpPr/>
          <p:nvPr/>
        </p:nvSpPr>
        <p:spPr>
          <a:xfrm>
            <a:off x="1058148" y="1851670"/>
            <a:ext cx="1512168" cy="1620180"/>
          </a:xfrm>
          <a:prstGeom prst="rect">
            <a:avLst/>
          </a:prstGeom>
          <a:solidFill>
            <a:schemeClr val="accent2">
              <a:lumMod val="60000"/>
              <a:lumOff val="40000"/>
            </a:scheme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fontAlgn="auto">
              <a:spcBef>
                <a:spcPts val="0"/>
              </a:spcBef>
              <a:spcAft>
                <a:spcPts val="0"/>
              </a:spcAft>
            </a:pPr>
            <a:r>
              <a:rPr lang="de-DE" sz="1400" dirty="0" smtClean="0">
                <a:solidFill>
                  <a:prstClr val="white"/>
                </a:solidFill>
              </a:rPr>
              <a:t>Produkt-portfolio</a:t>
            </a:r>
            <a:endParaRPr lang="de-DE" sz="1400" dirty="0">
              <a:solidFill>
                <a:prstClr val="white"/>
              </a:solidFill>
            </a:endParaRPr>
          </a:p>
        </p:txBody>
      </p:sp>
    </p:spTree>
    <p:extLst>
      <p:ext uri="{BB962C8B-B14F-4D97-AF65-F5344CB8AC3E}">
        <p14:creationId xmlns:p14="http://schemas.microsoft.com/office/powerpoint/2010/main" val="74847392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4" grpId="0" animBg="1"/>
      <p:bldP spid="35" grpId="0" animBg="1"/>
      <p:bldP spid="39"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el 4"/>
          <p:cNvSpPr>
            <a:spLocks noGrp="1"/>
          </p:cNvSpPr>
          <p:nvPr>
            <p:ph type="title"/>
          </p:nvPr>
        </p:nvSpPr>
        <p:spPr/>
        <p:txBody>
          <a:bodyPr anchor="ctr"/>
          <a:lstStyle/>
          <a:p>
            <a:r>
              <a:rPr lang="de-DE" dirty="0" smtClean="0"/>
              <a:t>Produktportfolio, Markt und Zielgruppen</a:t>
            </a:r>
            <a:endParaRPr lang="de-DE" dirty="0"/>
          </a:p>
        </p:txBody>
      </p:sp>
      <p:pic>
        <p:nvPicPr>
          <p:cNvPr id="2" name="Grafik 1"/>
          <p:cNvPicPr>
            <a:picLocks noChangeAspect="1"/>
          </p:cNvPicPr>
          <p:nvPr/>
        </p:nvPicPr>
        <p:blipFill>
          <a:blip r:embed="rId2"/>
          <a:stretch>
            <a:fillRect/>
          </a:stretch>
        </p:blipFill>
        <p:spPr>
          <a:xfrm>
            <a:off x="415479" y="735960"/>
            <a:ext cx="7972945" cy="4360975"/>
          </a:xfrm>
          <a:prstGeom prst="rect">
            <a:avLst/>
          </a:prstGeom>
        </p:spPr>
      </p:pic>
    </p:spTree>
    <p:extLst>
      <p:ext uri="{BB962C8B-B14F-4D97-AF65-F5344CB8AC3E}">
        <p14:creationId xmlns:p14="http://schemas.microsoft.com/office/powerpoint/2010/main" val="2866215062"/>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p:cNvSpPr>
            <a:spLocks noGrp="1"/>
          </p:cNvSpPr>
          <p:nvPr>
            <p:ph type="dt" sz="half" idx="2"/>
          </p:nvPr>
        </p:nvSpPr>
        <p:spPr/>
        <p:txBody>
          <a:bodyPr/>
          <a:lstStyle/>
          <a:p>
            <a:pPr>
              <a:defRPr/>
            </a:pPr>
            <a:fld id="{FCDEEF94-B448-4A4F-9CCE-2EF14F36229C}" type="datetime1">
              <a:rPr lang="de-DE" smtClean="0"/>
              <a:t>29.06.2018</a:t>
            </a:fld>
            <a:endParaRPr lang="de-DE" dirty="0"/>
          </a:p>
        </p:txBody>
      </p:sp>
      <p:sp>
        <p:nvSpPr>
          <p:cNvPr id="4" name="Foliennummernplatzhalter 3"/>
          <p:cNvSpPr>
            <a:spLocks noGrp="1"/>
          </p:cNvSpPr>
          <p:nvPr>
            <p:ph type="sldNum" sz="quarter" idx="4"/>
          </p:nvPr>
        </p:nvSpPr>
        <p:spPr/>
        <p:txBody>
          <a:bodyPr/>
          <a:lstStyle/>
          <a:p>
            <a:pPr>
              <a:defRPr/>
            </a:pPr>
            <a:fld id="{B415D8E2-2552-4EF4-85DF-EC14D16BCD7D}" type="slidenum">
              <a:rPr lang="de-DE" smtClean="0"/>
              <a:pPr>
                <a:defRPr/>
              </a:pPr>
              <a:t>6</a:t>
            </a:fld>
            <a:endParaRPr lang="de-DE" dirty="0"/>
          </a:p>
        </p:txBody>
      </p:sp>
      <p:sp>
        <p:nvSpPr>
          <p:cNvPr id="5" name="Titel 4"/>
          <p:cNvSpPr>
            <a:spLocks noGrp="1"/>
          </p:cNvSpPr>
          <p:nvPr>
            <p:ph type="title"/>
          </p:nvPr>
        </p:nvSpPr>
        <p:spPr/>
        <p:txBody>
          <a:bodyPr/>
          <a:lstStyle/>
          <a:p>
            <a:r>
              <a:rPr lang="de-DE" dirty="0" smtClean="0"/>
              <a:t>Zahlen und Fakten</a:t>
            </a:r>
            <a:endParaRPr lang="de-DE" dirty="0"/>
          </a:p>
        </p:txBody>
      </p:sp>
      <p:pic>
        <p:nvPicPr>
          <p:cNvPr id="9" name="Grafik 8"/>
          <p:cNvPicPr>
            <a:picLocks noChangeAspect="1"/>
          </p:cNvPicPr>
          <p:nvPr/>
        </p:nvPicPr>
        <p:blipFill>
          <a:blip r:embed="rId3"/>
          <a:stretch>
            <a:fillRect/>
          </a:stretch>
        </p:blipFill>
        <p:spPr>
          <a:xfrm>
            <a:off x="4067945" y="860716"/>
            <a:ext cx="4248472" cy="1966283"/>
          </a:xfrm>
          <a:prstGeom prst="rect">
            <a:avLst/>
          </a:prstGeom>
        </p:spPr>
      </p:pic>
      <p:pic>
        <p:nvPicPr>
          <p:cNvPr id="10" name="Grafik 9"/>
          <p:cNvPicPr>
            <a:picLocks noChangeAspect="1"/>
          </p:cNvPicPr>
          <p:nvPr/>
        </p:nvPicPr>
        <p:blipFill>
          <a:blip r:embed="rId4"/>
          <a:stretch>
            <a:fillRect/>
          </a:stretch>
        </p:blipFill>
        <p:spPr>
          <a:xfrm>
            <a:off x="4067944" y="3075806"/>
            <a:ext cx="4187912" cy="1701770"/>
          </a:xfrm>
          <a:prstGeom prst="rect">
            <a:avLst/>
          </a:prstGeom>
        </p:spPr>
      </p:pic>
      <p:pic>
        <p:nvPicPr>
          <p:cNvPr id="11" name="Grafik 10"/>
          <p:cNvPicPr>
            <a:picLocks noChangeAspect="1"/>
          </p:cNvPicPr>
          <p:nvPr/>
        </p:nvPicPr>
        <p:blipFill>
          <a:blip r:embed="rId5"/>
          <a:stretch>
            <a:fillRect/>
          </a:stretch>
        </p:blipFill>
        <p:spPr>
          <a:xfrm>
            <a:off x="827584" y="3087103"/>
            <a:ext cx="2261369" cy="1695409"/>
          </a:xfrm>
          <a:prstGeom prst="rect">
            <a:avLst/>
          </a:prstGeom>
        </p:spPr>
      </p:pic>
      <p:pic>
        <p:nvPicPr>
          <p:cNvPr id="12" name="Grafik 11"/>
          <p:cNvPicPr>
            <a:picLocks noChangeAspect="1"/>
          </p:cNvPicPr>
          <p:nvPr/>
        </p:nvPicPr>
        <p:blipFill>
          <a:blip r:embed="rId6"/>
          <a:stretch>
            <a:fillRect/>
          </a:stretch>
        </p:blipFill>
        <p:spPr>
          <a:xfrm>
            <a:off x="796256" y="856908"/>
            <a:ext cx="2218187" cy="1968317"/>
          </a:xfrm>
          <a:prstGeom prst="rect">
            <a:avLst/>
          </a:prstGeom>
        </p:spPr>
      </p:pic>
    </p:spTree>
    <p:extLst>
      <p:ext uri="{BB962C8B-B14F-4D97-AF65-F5344CB8AC3E}">
        <p14:creationId xmlns:p14="http://schemas.microsoft.com/office/powerpoint/2010/main" val="3328017477"/>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hteck 28"/>
          <p:cNvSpPr/>
          <p:nvPr/>
        </p:nvSpPr>
        <p:spPr>
          <a:xfrm>
            <a:off x="3496539" y="1203598"/>
            <a:ext cx="1158918" cy="29343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spcBef>
                <a:spcPct val="20000"/>
              </a:spcBef>
              <a:buClr>
                <a:schemeClr val="bg1"/>
              </a:buClr>
              <a:tabLst>
                <a:tab pos="898798" algn="l"/>
                <a:tab pos="1551746" algn="l"/>
              </a:tabLst>
            </a:pPr>
            <a:endParaRPr lang="de-DE" sz="800" b="1" dirty="0">
              <a:solidFill>
                <a:schemeClr val="bg1"/>
              </a:solidFill>
              <a:latin typeface="HelveticaNeueLT Pro 43 LtEx" panose="020B0503020202020204" pitchFamily="34" charset="0"/>
            </a:endParaRPr>
          </a:p>
          <a:p>
            <a:pPr marL="77017" indent="-77017" defTabSz="385753" fontAlgn="auto">
              <a:spcBef>
                <a:spcPct val="20000"/>
              </a:spcBef>
              <a:spcAft>
                <a:spcPts val="0"/>
              </a:spcAft>
              <a:buClr>
                <a:prstClr val="white"/>
              </a:buClr>
              <a:buFont typeface="Symbol" pitchFamily="18" charset="2"/>
              <a:buChar char="+"/>
              <a:tabLst>
                <a:tab pos="674081" algn="l"/>
                <a:tab pos="1163780" algn="l"/>
              </a:tabLst>
            </a:pPr>
            <a:r>
              <a:rPr lang="de-DE" sz="800" dirty="0" smtClean="0">
                <a:solidFill>
                  <a:prstClr val="white"/>
                </a:solidFill>
                <a:latin typeface="HelveticaNeueLT Pro 43 LtEx" panose="020B0503020202020204" pitchFamily="34" charset="0"/>
              </a:rPr>
              <a:t>Speisen-bestellung und -verwaltung</a:t>
            </a:r>
            <a:endParaRPr lang="de-DE" sz="800" dirty="0">
              <a:solidFill>
                <a:prstClr val="white"/>
              </a:solidFill>
              <a:latin typeface="HelveticaNeueLT Pro 43 LtEx" panose="020B0503020202020204" pitchFamily="34" charset="0"/>
            </a:endParaRPr>
          </a:p>
          <a:p>
            <a:pPr marL="77017" indent="-77017" defTabSz="385753" fontAlgn="auto">
              <a:spcBef>
                <a:spcPct val="20000"/>
              </a:spcBef>
              <a:spcAft>
                <a:spcPts val="0"/>
              </a:spcAft>
              <a:buClr>
                <a:prstClr val="white"/>
              </a:buClr>
              <a:buFont typeface="Symbol" pitchFamily="18" charset="2"/>
              <a:buChar char="+"/>
              <a:tabLst>
                <a:tab pos="674081" algn="l"/>
                <a:tab pos="1163780" algn="l"/>
              </a:tabLst>
            </a:pPr>
            <a:r>
              <a:rPr lang="de-DE" sz="800" dirty="0" smtClean="0">
                <a:solidFill>
                  <a:prstClr val="white"/>
                </a:solidFill>
                <a:latin typeface="HelveticaNeueLT Pro 43 LtEx" panose="020B0503020202020204" pitchFamily="34" charset="0"/>
              </a:rPr>
              <a:t>Rezeptur- und Lagerverwaltung</a:t>
            </a:r>
          </a:p>
          <a:p>
            <a:pPr marL="77017" indent="-77017" defTabSz="385753" fontAlgn="auto">
              <a:spcBef>
                <a:spcPct val="20000"/>
              </a:spcBef>
              <a:spcAft>
                <a:spcPts val="0"/>
              </a:spcAft>
              <a:buClr>
                <a:prstClr val="white"/>
              </a:buClr>
              <a:buFont typeface="Symbol" pitchFamily="18" charset="2"/>
              <a:buChar char="+"/>
              <a:tabLst>
                <a:tab pos="674081" algn="l"/>
                <a:tab pos="1163780" algn="l"/>
              </a:tabLst>
            </a:pPr>
            <a:r>
              <a:rPr lang="de-DE" sz="800" dirty="0" smtClean="0">
                <a:solidFill>
                  <a:prstClr val="white"/>
                </a:solidFill>
                <a:latin typeface="HelveticaNeueLT Pro 43 LtEx" panose="020B0503020202020204" pitchFamily="34" charset="0"/>
              </a:rPr>
              <a:t>Verpflegungs- und Ernährungs-management </a:t>
            </a:r>
          </a:p>
          <a:p>
            <a:pPr marL="77017" indent="-77017" defTabSz="385753" fontAlgn="auto">
              <a:spcBef>
                <a:spcPct val="20000"/>
              </a:spcBef>
              <a:spcAft>
                <a:spcPts val="0"/>
              </a:spcAft>
              <a:buClr>
                <a:prstClr val="white"/>
              </a:buClr>
              <a:buFont typeface="Symbol" pitchFamily="18" charset="2"/>
              <a:buChar char="+"/>
              <a:tabLst>
                <a:tab pos="674081" algn="l"/>
                <a:tab pos="1163780" algn="l"/>
              </a:tabLst>
            </a:pPr>
            <a:r>
              <a:rPr lang="de-DE" sz="800" dirty="0" smtClean="0">
                <a:solidFill>
                  <a:prstClr val="white"/>
                </a:solidFill>
                <a:latin typeface="HelveticaNeueLT Pro 43 LtEx" panose="020B0503020202020204" pitchFamily="34" charset="0"/>
              </a:rPr>
              <a:t>Anbindung an </a:t>
            </a:r>
            <a:r>
              <a:rPr lang="de-DE" sz="800" dirty="0" err="1" smtClean="0">
                <a:solidFill>
                  <a:prstClr val="white"/>
                </a:solidFill>
                <a:latin typeface="HelveticaNeueLT Pro 43 LtEx" panose="020B0503020202020204" pitchFamily="34" charset="0"/>
              </a:rPr>
              <a:t>Bedsite</a:t>
            </a:r>
            <a:r>
              <a:rPr lang="de-DE" sz="800" dirty="0" smtClean="0">
                <a:solidFill>
                  <a:prstClr val="white"/>
                </a:solidFill>
                <a:latin typeface="HelveticaNeueLT Pro 43 LtEx" panose="020B0503020202020204" pitchFamily="34" charset="0"/>
              </a:rPr>
              <a:t>-Terminals</a:t>
            </a:r>
          </a:p>
          <a:p>
            <a:pPr marL="77017" indent="-77017" defTabSz="385753" fontAlgn="auto">
              <a:spcBef>
                <a:spcPct val="20000"/>
              </a:spcBef>
              <a:spcAft>
                <a:spcPts val="0"/>
              </a:spcAft>
              <a:buClr>
                <a:prstClr val="white"/>
              </a:buClr>
              <a:buFont typeface="Symbol" pitchFamily="18" charset="2"/>
              <a:buChar char="+"/>
              <a:tabLst>
                <a:tab pos="674081" algn="l"/>
                <a:tab pos="1163780" algn="l"/>
              </a:tabLst>
            </a:pPr>
            <a:r>
              <a:rPr lang="de-DE" sz="800" dirty="0" smtClean="0">
                <a:solidFill>
                  <a:prstClr val="white"/>
                </a:solidFill>
                <a:latin typeface="HelveticaNeueLT Pro 43 LtEx" panose="020B0503020202020204" pitchFamily="34" charset="0"/>
              </a:rPr>
              <a:t>Mobile Bestellung</a:t>
            </a:r>
            <a:endParaRPr lang="de-DE" sz="800" dirty="0">
              <a:solidFill>
                <a:prstClr val="white"/>
              </a:solidFill>
              <a:latin typeface="HelveticaNeueLT Pro 43 LtEx" panose="020B0503020202020204" pitchFamily="34" charset="0"/>
            </a:endParaRPr>
          </a:p>
          <a:p>
            <a:pPr>
              <a:spcBef>
                <a:spcPct val="20000"/>
              </a:spcBef>
              <a:buClr>
                <a:schemeClr val="bg1"/>
              </a:buClr>
              <a:tabLst>
                <a:tab pos="898798" algn="l"/>
                <a:tab pos="1551746" algn="l"/>
              </a:tabLst>
            </a:pPr>
            <a:endParaRPr lang="de-DE" sz="800" dirty="0">
              <a:solidFill>
                <a:schemeClr val="bg1"/>
              </a:solidFill>
              <a:latin typeface="HelveticaNeueLT Pro 43 LtEx" panose="020B0503020202020204" pitchFamily="34" charset="0"/>
            </a:endParaRPr>
          </a:p>
        </p:txBody>
      </p:sp>
      <p:sp>
        <p:nvSpPr>
          <p:cNvPr id="10" name="Rechteck 9"/>
          <p:cNvSpPr/>
          <p:nvPr/>
        </p:nvSpPr>
        <p:spPr>
          <a:xfrm>
            <a:off x="180715" y="1205338"/>
            <a:ext cx="1103039" cy="2932586"/>
          </a:xfrm>
          <a:prstGeom prst="rect">
            <a:avLst/>
          </a:prstGeom>
          <a:solidFill>
            <a:srgbClr val="3256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72309" indent="-72309">
              <a:spcBef>
                <a:spcPct val="20000"/>
              </a:spcBef>
              <a:buClr>
                <a:schemeClr val="bg1"/>
              </a:buClr>
              <a:buFont typeface="Symbol" pitchFamily="18" charset="2"/>
              <a:buChar char="+"/>
              <a:tabLst>
                <a:tab pos="898798" algn="l"/>
                <a:tab pos="1551746" algn="l"/>
              </a:tabLst>
            </a:pPr>
            <a:endParaRPr lang="de-DE" sz="800" dirty="0">
              <a:solidFill>
                <a:schemeClr val="bg1"/>
              </a:solidFill>
              <a:latin typeface="HelveticaNeueLT Pro 43 LtEx" panose="020B0503020202020204" pitchFamily="34" charset="0"/>
            </a:endParaRPr>
          </a:p>
          <a:p>
            <a:pPr marL="72309" indent="-72309">
              <a:spcBef>
                <a:spcPct val="20000"/>
              </a:spcBef>
              <a:buClr>
                <a:schemeClr val="bg1"/>
              </a:buClr>
              <a:buFont typeface="Symbol" pitchFamily="18" charset="2"/>
              <a:buChar char="+"/>
              <a:tabLst>
                <a:tab pos="898798" algn="l"/>
                <a:tab pos="1551746" algn="l"/>
              </a:tabLst>
            </a:pPr>
            <a:r>
              <a:rPr lang="de-DE" sz="800" dirty="0">
                <a:solidFill>
                  <a:schemeClr val="bg1"/>
                </a:solidFill>
                <a:latin typeface="HelveticaNeueLT Pro 43 LtEx" panose="020B0503020202020204" pitchFamily="34" charset="0"/>
              </a:rPr>
              <a:t>Patienten-management</a:t>
            </a:r>
          </a:p>
          <a:p>
            <a:pPr marL="72309" indent="-72309">
              <a:spcBef>
                <a:spcPct val="20000"/>
              </a:spcBef>
              <a:buClr>
                <a:schemeClr val="bg1"/>
              </a:buClr>
              <a:buFont typeface="Symbol" pitchFamily="18" charset="2"/>
              <a:buChar char="+"/>
              <a:tabLst>
                <a:tab pos="898798" algn="l"/>
                <a:tab pos="1551746" algn="l"/>
              </a:tabLst>
            </a:pPr>
            <a:r>
              <a:rPr lang="de-DE" sz="800" dirty="0">
                <a:solidFill>
                  <a:schemeClr val="bg1"/>
                </a:solidFill>
                <a:latin typeface="HelveticaNeueLT Pro 43 LtEx" panose="020B0503020202020204" pitchFamily="34" charset="0"/>
              </a:rPr>
              <a:t>Abrechnung</a:t>
            </a:r>
          </a:p>
          <a:p>
            <a:pPr marL="72309" indent="-72309">
              <a:spcBef>
                <a:spcPct val="20000"/>
              </a:spcBef>
              <a:buClr>
                <a:schemeClr val="bg1"/>
              </a:buClr>
              <a:buFont typeface="Symbol" pitchFamily="18" charset="2"/>
              <a:buChar char="+"/>
              <a:tabLst>
                <a:tab pos="898798" algn="l"/>
                <a:tab pos="1551746" algn="l"/>
              </a:tabLst>
            </a:pPr>
            <a:r>
              <a:rPr lang="de-DE" sz="800" dirty="0">
                <a:solidFill>
                  <a:schemeClr val="bg1"/>
                </a:solidFill>
                <a:latin typeface="HelveticaNeueLT Pro 43 LtEx" panose="020B0503020202020204" pitchFamily="34" charset="0"/>
              </a:rPr>
              <a:t>Behandlungs-management</a:t>
            </a:r>
          </a:p>
          <a:p>
            <a:pPr marL="72309" indent="-72309">
              <a:spcBef>
                <a:spcPct val="20000"/>
              </a:spcBef>
              <a:buClr>
                <a:schemeClr val="bg1"/>
              </a:buClr>
              <a:buFont typeface="Symbol" pitchFamily="18" charset="2"/>
              <a:buChar char="+"/>
              <a:tabLst>
                <a:tab pos="898798" algn="l"/>
                <a:tab pos="1551746" algn="l"/>
              </a:tabLst>
            </a:pPr>
            <a:r>
              <a:rPr lang="de-DE" sz="800" dirty="0">
                <a:solidFill>
                  <a:schemeClr val="bg1"/>
                </a:solidFill>
                <a:latin typeface="HelveticaNeueLT Pro 43 LtEx" panose="020B0503020202020204" pitchFamily="34" charset="0"/>
              </a:rPr>
              <a:t>Pflege-management und </a:t>
            </a:r>
            <a:r>
              <a:rPr lang="de-DE" sz="800" dirty="0" smtClean="0">
                <a:solidFill>
                  <a:schemeClr val="bg1"/>
                </a:solidFill>
                <a:latin typeface="HelveticaNeueLT Pro 43 LtEx" panose="020B0503020202020204" pitchFamily="34" charset="0"/>
              </a:rPr>
              <a:t>Medikation</a:t>
            </a:r>
          </a:p>
          <a:p>
            <a:pPr marL="72309" indent="-72309">
              <a:spcBef>
                <a:spcPct val="20000"/>
              </a:spcBef>
              <a:buClr>
                <a:schemeClr val="bg1"/>
              </a:buClr>
              <a:buFont typeface="Symbol" pitchFamily="18" charset="2"/>
              <a:buChar char="+"/>
              <a:tabLst>
                <a:tab pos="898798" algn="l"/>
                <a:tab pos="1551746" algn="l"/>
              </a:tabLst>
            </a:pPr>
            <a:r>
              <a:rPr lang="de-DE" sz="800" dirty="0" smtClean="0">
                <a:solidFill>
                  <a:schemeClr val="bg1"/>
                </a:solidFill>
                <a:latin typeface="HelveticaNeueLT Pro 43 LtEx" panose="020B0503020202020204" pitchFamily="34" charset="0"/>
              </a:rPr>
              <a:t>Mobile Lösungen</a:t>
            </a:r>
          </a:p>
          <a:p>
            <a:pPr marL="72309" indent="-72309">
              <a:spcBef>
                <a:spcPct val="20000"/>
              </a:spcBef>
              <a:buClr>
                <a:schemeClr val="bg1"/>
              </a:buClr>
              <a:buFont typeface="Symbol" pitchFamily="18" charset="2"/>
              <a:buChar char="+"/>
              <a:tabLst>
                <a:tab pos="898798" algn="l"/>
                <a:tab pos="1551746" algn="l"/>
              </a:tabLst>
            </a:pPr>
            <a:r>
              <a:rPr lang="de-DE" sz="800" dirty="0" smtClean="0">
                <a:solidFill>
                  <a:schemeClr val="bg1"/>
                </a:solidFill>
                <a:latin typeface="HelveticaNeueLT Pro 43 LtEx" panose="020B0503020202020204" pitchFamily="34" charset="0"/>
              </a:rPr>
              <a:t>Abbildung aller Fachbereiche</a:t>
            </a:r>
          </a:p>
          <a:p>
            <a:pPr marL="72309" indent="-72309">
              <a:spcBef>
                <a:spcPct val="20000"/>
              </a:spcBef>
              <a:buClr>
                <a:schemeClr val="bg1"/>
              </a:buClr>
              <a:buFont typeface="Symbol" pitchFamily="18" charset="2"/>
              <a:buChar char="+"/>
              <a:tabLst>
                <a:tab pos="898798" algn="l"/>
                <a:tab pos="1551746" algn="l"/>
              </a:tabLst>
            </a:pPr>
            <a:r>
              <a:rPr lang="de-DE" sz="800" dirty="0" smtClean="0">
                <a:solidFill>
                  <a:schemeClr val="bg1"/>
                </a:solidFill>
                <a:latin typeface="HelveticaNeueLT Pro 43 LtEx" panose="020B0503020202020204" pitchFamily="34" charset="0"/>
              </a:rPr>
              <a:t>Integrations-Plattform </a:t>
            </a:r>
            <a:r>
              <a:rPr lang="de-DE" sz="800" dirty="0">
                <a:solidFill>
                  <a:schemeClr val="bg1"/>
                </a:solidFill>
                <a:latin typeface="HelveticaNeueLT Pro 43 LtEx" panose="020B0503020202020204" pitchFamily="34" charset="0"/>
              </a:rPr>
              <a:t>für </a:t>
            </a:r>
          </a:p>
          <a:p>
            <a:pPr marL="251817" lvl="1" indent="-102692">
              <a:spcBef>
                <a:spcPct val="20000"/>
              </a:spcBef>
              <a:buClr>
                <a:schemeClr val="bg1"/>
              </a:buClr>
              <a:buFont typeface="Symbol" pitchFamily="18" charset="2"/>
              <a:buChar char="+"/>
              <a:tabLst>
                <a:tab pos="898798" algn="l"/>
                <a:tab pos="1551746" algn="l"/>
              </a:tabLst>
            </a:pPr>
            <a:r>
              <a:rPr lang="de-DE" sz="800" dirty="0">
                <a:solidFill>
                  <a:schemeClr val="bg1"/>
                </a:solidFill>
                <a:latin typeface="HelveticaNeueLT Pro 43 LtEx" panose="020B0503020202020204" pitchFamily="34" charset="0"/>
              </a:rPr>
              <a:t>diagn. Prozesse</a:t>
            </a:r>
          </a:p>
          <a:p>
            <a:pPr marL="251817" lvl="1" indent="-102692">
              <a:spcBef>
                <a:spcPct val="20000"/>
              </a:spcBef>
              <a:buClr>
                <a:schemeClr val="bg1"/>
              </a:buClr>
              <a:buFont typeface="Symbol" pitchFamily="18" charset="2"/>
              <a:buChar char="+"/>
              <a:tabLst>
                <a:tab pos="898798" algn="l"/>
                <a:tab pos="1551746" algn="l"/>
              </a:tabLst>
            </a:pPr>
            <a:r>
              <a:rPr lang="de-DE" sz="800" dirty="0" smtClean="0">
                <a:solidFill>
                  <a:schemeClr val="bg1"/>
                </a:solidFill>
                <a:latin typeface="HelveticaNeueLT Pro 43 LtEx" panose="020B0503020202020204" pitchFamily="34" charset="0"/>
              </a:rPr>
              <a:t>PDMS</a:t>
            </a:r>
            <a:endParaRPr lang="de-DE" sz="800" dirty="0">
              <a:solidFill>
                <a:schemeClr val="bg1"/>
              </a:solidFill>
              <a:latin typeface="HelveticaNeueLT Pro 43 LtEx" panose="020B0503020202020204" pitchFamily="34" charset="0"/>
            </a:endParaRPr>
          </a:p>
          <a:p>
            <a:pPr marL="251817" lvl="1" indent="-102692">
              <a:spcBef>
                <a:spcPct val="20000"/>
              </a:spcBef>
              <a:buClr>
                <a:schemeClr val="bg1"/>
              </a:buClr>
              <a:buFont typeface="Symbol" pitchFamily="18" charset="2"/>
              <a:buChar char="+"/>
              <a:tabLst>
                <a:tab pos="898798" algn="l"/>
                <a:tab pos="1551746" algn="l"/>
              </a:tabLst>
            </a:pPr>
            <a:r>
              <a:rPr lang="de-DE" sz="800" dirty="0" smtClean="0">
                <a:solidFill>
                  <a:schemeClr val="bg1"/>
                </a:solidFill>
                <a:latin typeface="HelveticaNeueLT Pro 43 LtEx" panose="020B0503020202020204" pitchFamily="34" charset="0"/>
              </a:rPr>
              <a:t>Spezial-Befundung</a:t>
            </a:r>
            <a:endParaRPr lang="de-DE" sz="800" dirty="0">
              <a:solidFill>
                <a:schemeClr val="bg1"/>
              </a:solidFill>
              <a:latin typeface="HelveticaNeueLT Pro 43 LtEx" panose="020B0503020202020204" pitchFamily="34" charset="0"/>
            </a:endParaRPr>
          </a:p>
        </p:txBody>
      </p:sp>
      <p:sp>
        <p:nvSpPr>
          <p:cNvPr id="11" name="Rechteck 10"/>
          <p:cNvSpPr/>
          <p:nvPr/>
        </p:nvSpPr>
        <p:spPr>
          <a:xfrm>
            <a:off x="1263128" y="1205338"/>
            <a:ext cx="1191883" cy="2932586"/>
          </a:xfrm>
          <a:prstGeom prst="rect">
            <a:avLst/>
          </a:prstGeom>
          <a:solidFill>
            <a:srgbClr val="3D68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96441" indent="-96441">
              <a:spcBef>
                <a:spcPct val="20000"/>
              </a:spcBef>
              <a:buClr>
                <a:schemeClr val="bg1"/>
              </a:buClr>
              <a:buFont typeface="Arial" panose="020B0604020202020204" pitchFamily="34" charset="0"/>
              <a:buChar char="•"/>
              <a:tabLst>
                <a:tab pos="898798" algn="l"/>
                <a:tab pos="1551746" algn="l"/>
              </a:tabLst>
            </a:pPr>
            <a:endParaRPr lang="de-DE" sz="800" dirty="0" smtClean="0">
              <a:solidFill>
                <a:schemeClr val="bg1"/>
              </a:solidFill>
              <a:latin typeface="HelveticaNeueLT Pro 43 LtEx" panose="020B0503020202020204" pitchFamily="34" charset="0"/>
            </a:endParaRPr>
          </a:p>
          <a:p>
            <a:pPr marL="102692" indent="-102692">
              <a:spcBef>
                <a:spcPct val="20000"/>
              </a:spcBef>
              <a:buClr>
                <a:schemeClr val="bg1"/>
              </a:buClr>
              <a:buFont typeface="Symbol" pitchFamily="18" charset="2"/>
              <a:buChar char="+"/>
              <a:tabLst>
                <a:tab pos="898798" algn="l"/>
                <a:tab pos="1551746" algn="l"/>
              </a:tabLst>
            </a:pPr>
            <a:r>
              <a:rPr lang="de-DE" sz="800" dirty="0" smtClean="0">
                <a:solidFill>
                  <a:schemeClr val="bg1"/>
                </a:solidFill>
                <a:latin typeface="HelveticaNeueLT Pro 43 LtEx" panose="020B0503020202020204" pitchFamily="34" charset="0"/>
              </a:rPr>
              <a:t>RIS &amp; PACS</a:t>
            </a:r>
          </a:p>
          <a:p>
            <a:pPr marL="102692" indent="-102692">
              <a:spcBef>
                <a:spcPct val="20000"/>
              </a:spcBef>
              <a:buClr>
                <a:schemeClr val="bg1"/>
              </a:buClr>
              <a:buFont typeface="Symbol" pitchFamily="18" charset="2"/>
              <a:buChar char="+"/>
              <a:tabLst>
                <a:tab pos="898798" algn="l"/>
                <a:tab pos="1551746" algn="l"/>
              </a:tabLst>
            </a:pPr>
            <a:r>
              <a:rPr lang="de-DE" sz="800" dirty="0" smtClean="0">
                <a:solidFill>
                  <a:schemeClr val="bg1"/>
                </a:solidFill>
                <a:latin typeface="HelveticaNeueLT Pro 43 LtEx" panose="020B0503020202020204" pitchFamily="34" charset="0"/>
              </a:rPr>
              <a:t>PDMS</a:t>
            </a:r>
          </a:p>
          <a:p>
            <a:pPr marL="102692" indent="-102692">
              <a:spcBef>
                <a:spcPct val="20000"/>
              </a:spcBef>
              <a:buClr>
                <a:schemeClr val="bg1"/>
              </a:buClr>
              <a:buFont typeface="Symbol" pitchFamily="18" charset="2"/>
              <a:buChar char="+"/>
              <a:tabLst>
                <a:tab pos="898798" algn="l"/>
                <a:tab pos="1551746" algn="l"/>
              </a:tabLst>
            </a:pPr>
            <a:r>
              <a:rPr lang="de-DE" sz="800" dirty="0" smtClean="0">
                <a:solidFill>
                  <a:schemeClr val="bg1"/>
                </a:solidFill>
                <a:latin typeface="HelveticaNeueLT Pro 43 LtEx" panose="020B0503020202020204" pitchFamily="34" charset="0"/>
              </a:rPr>
              <a:t>Pathologie, Zytologie</a:t>
            </a:r>
          </a:p>
          <a:p>
            <a:pPr marL="102692" indent="-102692">
              <a:spcBef>
                <a:spcPct val="20000"/>
              </a:spcBef>
              <a:buClr>
                <a:schemeClr val="bg1"/>
              </a:buClr>
              <a:buFont typeface="Symbol" pitchFamily="18" charset="2"/>
              <a:buChar char="+"/>
              <a:tabLst>
                <a:tab pos="898798" algn="l"/>
                <a:tab pos="1551746" algn="l"/>
              </a:tabLst>
            </a:pPr>
            <a:r>
              <a:rPr lang="de-DE" sz="800" dirty="0" smtClean="0">
                <a:solidFill>
                  <a:schemeClr val="bg1"/>
                </a:solidFill>
                <a:latin typeface="HelveticaNeueLT Pro 43 LtEx" panose="020B0503020202020204" pitchFamily="34" charset="0"/>
              </a:rPr>
              <a:t>Radioonkologie</a:t>
            </a:r>
          </a:p>
          <a:p>
            <a:pPr>
              <a:spcBef>
                <a:spcPct val="20000"/>
              </a:spcBef>
              <a:buClr>
                <a:schemeClr val="bg1"/>
              </a:buClr>
              <a:tabLst>
                <a:tab pos="898798" algn="l"/>
                <a:tab pos="1551746" algn="l"/>
              </a:tabLst>
            </a:pPr>
            <a:endParaRPr lang="de-DE" sz="800" dirty="0" smtClean="0">
              <a:solidFill>
                <a:schemeClr val="bg1"/>
              </a:solidFill>
              <a:latin typeface="HelveticaNeueLT Pro 43 LtEx" panose="020B0503020202020204" pitchFamily="34" charset="0"/>
            </a:endParaRPr>
          </a:p>
          <a:p>
            <a:pPr>
              <a:spcBef>
                <a:spcPct val="20000"/>
              </a:spcBef>
              <a:buClr>
                <a:schemeClr val="bg1"/>
              </a:buClr>
              <a:tabLst>
                <a:tab pos="898798" algn="l"/>
                <a:tab pos="1551746" algn="l"/>
              </a:tabLst>
            </a:pPr>
            <a:r>
              <a:rPr lang="de-DE" sz="800" dirty="0" smtClean="0">
                <a:solidFill>
                  <a:schemeClr val="bg1"/>
                </a:solidFill>
                <a:latin typeface="HelveticaNeueLT Pro 43 LtEx" panose="020B0503020202020204" pitchFamily="34" charset="0"/>
              </a:rPr>
              <a:t>SPEZIAL-BEFUNDUNG (E&amp;L)</a:t>
            </a:r>
          </a:p>
          <a:p>
            <a:pPr marL="102692" indent="-102692">
              <a:spcBef>
                <a:spcPct val="20000"/>
              </a:spcBef>
              <a:buClr>
                <a:schemeClr val="bg1"/>
              </a:buClr>
              <a:buFont typeface="Symbol" pitchFamily="18" charset="2"/>
              <a:buChar char="+"/>
              <a:tabLst>
                <a:tab pos="898798" algn="l"/>
                <a:tab pos="1551746" algn="l"/>
              </a:tabLst>
            </a:pPr>
            <a:r>
              <a:rPr lang="de-DE" sz="800" dirty="0" smtClean="0">
                <a:solidFill>
                  <a:schemeClr val="bg1"/>
                </a:solidFill>
                <a:latin typeface="HelveticaNeueLT Pro 43 LtEx" panose="020B0503020202020204" pitchFamily="34" charset="0"/>
              </a:rPr>
              <a:t>Endoskopie </a:t>
            </a:r>
          </a:p>
          <a:p>
            <a:pPr marL="102692" indent="-102692">
              <a:spcBef>
                <a:spcPct val="20000"/>
              </a:spcBef>
              <a:buClr>
                <a:schemeClr val="bg1"/>
              </a:buClr>
              <a:buFont typeface="Symbol" pitchFamily="18" charset="2"/>
              <a:buChar char="+"/>
              <a:tabLst>
                <a:tab pos="898798" algn="l"/>
                <a:tab pos="1551746" algn="l"/>
              </a:tabLst>
            </a:pPr>
            <a:r>
              <a:rPr lang="de-DE" sz="800" dirty="0" smtClean="0">
                <a:solidFill>
                  <a:schemeClr val="bg1"/>
                </a:solidFill>
                <a:latin typeface="HelveticaNeueLT Pro 43 LtEx" panose="020B0503020202020204" pitchFamily="34" charset="0"/>
              </a:rPr>
              <a:t>Kardiologie</a:t>
            </a:r>
          </a:p>
          <a:p>
            <a:pPr marL="102692" indent="-102692">
              <a:spcBef>
                <a:spcPct val="20000"/>
              </a:spcBef>
              <a:buClr>
                <a:schemeClr val="bg1"/>
              </a:buClr>
              <a:buFont typeface="Symbol" pitchFamily="18" charset="2"/>
              <a:buChar char="+"/>
              <a:tabLst>
                <a:tab pos="898798" algn="l"/>
                <a:tab pos="1551746" algn="l"/>
              </a:tabLst>
            </a:pPr>
            <a:r>
              <a:rPr lang="de-DE" sz="800" dirty="0" smtClean="0">
                <a:solidFill>
                  <a:schemeClr val="bg1"/>
                </a:solidFill>
                <a:latin typeface="HelveticaNeueLT Pro 43 LtEx" panose="020B0503020202020204" pitchFamily="34" charset="0"/>
              </a:rPr>
              <a:t>Onkologie</a:t>
            </a:r>
          </a:p>
          <a:p>
            <a:pPr marL="102692" indent="-102692">
              <a:spcBef>
                <a:spcPct val="20000"/>
              </a:spcBef>
              <a:buClr>
                <a:schemeClr val="bg1"/>
              </a:buClr>
              <a:buFont typeface="Symbol" pitchFamily="18" charset="2"/>
              <a:buChar char="+"/>
              <a:tabLst>
                <a:tab pos="898798" algn="l"/>
                <a:tab pos="1551746" algn="l"/>
              </a:tabLst>
            </a:pPr>
            <a:r>
              <a:rPr lang="de-DE" sz="800" dirty="0" smtClean="0">
                <a:solidFill>
                  <a:schemeClr val="bg1"/>
                </a:solidFill>
                <a:latin typeface="HelveticaNeueLT Pro 43 LtEx" panose="020B0503020202020204" pitchFamily="34" charset="0"/>
              </a:rPr>
              <a:t>Frauenheilkunde</a:t>
            </a:r>
          </a:p>
          <a:p>
            <a:pPr>
              <a:spcBef>
                <a:spcPct val="20000"/>
              </a:spcBef>
              <a:buClr>
                <a:schemeClr val="bg1"/>
              </a:buClr>
              <a:tabLst>
                <a:tab pos="898798" algn="l"/>
                <a:tab pos="1551746" algn="l"/>
              </a:tabLst>
            </a:pPr>
            <a:endParaRPr lang="de-DE" sz="800" dirty="0" smtClean="0">
              <a:solidFill>
                <a:schemeClr val="bg1"/>
              </a:solidFill>
              <a:latin typeface="HelveticaNeueLT Pro 43 LtEx" panose="020B0503020202020204" pitchFamily="34" charset="0"/>
            </a:endParaRPr>
          </a:p>
          <a:p>
            <a:pPr>
              <a:spcBef>
                <a:spcPct val="20000"/>
              </a:spcBef>
              <a:buClr>
                <a:schemeClr val="bg1"/>
              </a:buClr>
              <a:tabLst>
                <a:tab pos="898798" algn="l"/>
                <a:tab pos="1551746" algn="l"/>
              </a:tabLst>
            </a:pPr>
            <a:endParaRPr lang="de-DE" sz="800" dirty="0" smtClean="0">
              <a:solidFill>
                <a:schemeClr val="bg1"/>
              </a:solidFill>
              <a:latin typeface="HelveticaNeueLT Pro 43 LtEx" panose="020B0503020202020204" pitchFamily="34" charset="0"/>
            </a:endParaRPr>
          </a:p>
          <a:p>
            <a:pPr marL="102692" indent="-102692">
              <a:spcBef>
                <a:spcPct val="20000"/>
              </a:spcBef>
              <a:buClr>
                <a:schemeClr val="bg1"/>
              </a:buClr>
              <a:buFont typeface="Symbol" pitchFamily="18" charset="2"/>
              <a:buChar char="+"/>
              <a:tabLst>
                <a:tab pos="898798" algn="l"/>
                <a:tab pos="1551746" algn="l"/>
              </a:tabLst>
            </a:pPr>
            <a:endParaRPr lang="en-GB" sz="800" dirty="0">
              <a:solidFill>
                <a:schemeClr val="bg1"/>
              </a:solidFill>
              <a:latin typeface="HelveticaNeueLT Pro 43 LtEx" panose="020B0503020202020204" pitchFamily="34" charset="0"/>
            </a:endParaRPr>
          </a:p>
        </p:txBody>
      </p:sp>
      <p:sp>
        <p:nvSpPr>
          <p:cNvPr id="12" name="Rechteck 11"/>
          <p:cNvSpPr/>
          <p:nvPr/>
        </p:nvSpPr>
        <p:spPr>
          <a:xfrm>
            <a:off x="2365503" y="1205338"/>
            <a:ext cx="1158918" cy="2932586"/>
          </a:xfrm>
          <a:prstGeom prst="rect">
            <a:avLst/>
          </a:prstGeom>
          <a:solidFill>
            <a:srgbClr val="4474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spcBef>
                <a:spcPct val="20000"/>
              </a:spcBef>
              <a:buClr>
                <a:schemeClr val="bg1"/>
              </a:buClr>
              <a:tabLst>
                <a:tab pos="898798" algn="l"/>
                <a:tab pos="1551746" algn="l"/>
              </a:tabLst>
            </a:pPr>
            <a:endParaRPr lang="de-DE" sz="800" b="1" dirty="0">
              <a:solidFill>
                <a:schemeClr val="bg1"/>
              </a:solidFill>
              <a:latin typeface="HelveticaNeueLT Pro 43 LtEx" panose="020B0503020202020204" pitchFamily="34" charset="0"/>
            </a:endParaRPr>
          </a:p>
          <a:p>
            <a:pPr marL="102692" indent="-102692">
              <a:spcBef>
                <a:spcPct val="20000"/>
              </a:spcBef>
              <a:buClr>
                <a:schemeClr val="bg1"/>
              </a:buClr>
              <a:buFont typeface="Symbol" pitchFamily="18" charset="2"/>
              <a:buChar char="+"/>
              <a:tabLst>
                <a:tab pos="898798" algn="l"/>
                <a:tab pos="1551746" algn="l"/>
              </a:tabLst>
            </a:pPr>
            <a:r>
              <a:rPr lang="de-DE" sz="800" dirty="0">
                <a:solidFill>
                  <a:schemeClr val="bg1"/>
                </a:solidFill>
                <a:latin typeface="HelveticaNeueLT Pro 43 LtEx" panose="020B0503020202020204" pitchFamily="34" charset="0"/>
              </a:rPr>
              <a:t>Heimverwaltung</a:t>
            </a:r>
          </a:p>
          <a:p>
            <a:pPr marL="102692" indent="-102692">
              <a:spcBef>
                <a:spcPct val="20000"/>
              </a:spcBef>
              <a:buClr>
                <a:schemeClr val="bg1"/>
              </a:buClr>
              <a:buFont typeface="Symbol" pitchFamily="18" charset="2"/>
              <a:buChar char="+"/>
              <a:tabLst>
                <a:tab pos="898798" algn="l"/>
                <a:tab pos="1551746" algn="l"/>
              </a:tabLst>
            </a:pPr>
            <a:r>
              <a:rPr lang="de-DE" sz="800" dirty="0" smtClean="0">
                <a:solidFill>
                  <a:schemeClr val="bg1"/>
                </a:solidFill>
                <a:latin typeface="HelveticaNeueLT Pro 43 LtEx" panose="020B0503020202020204" pitchFamily="34" charset="0"/>
              </a:rPr>
              <a:t>ambulante </a:t>
            </a:r>
            <a:r>
              <a:rPr lang="de-DE" sz="800" dirty="0">
                <a:solidFill>
                  <a:schemeClr val="bg1"/>
                </a:solidFill>
                <a:latin typeface="HelveticaNeueLT Pro 43 LtEx" panose="020B0503020202020204" pitchFamily="34" charset="0"/>
              </a:rPr>
              <a:t>Pflege</a:t>
            </a:r>
          </a:p>
          <a:p>
            <a:pPr marL="102692" indent="-102692">
              <a:spcBef>
                <a:spcPct val="20000"/>
              </a:spcBef>
              <a:buClr>
                <a:schemeClr val="bg1"/>
              </a:buClr>
              <a:buFont typeface="Symbol" pitchFamily="18" charset="2"/>
              <a:buChar char="+"/>
              <a:tabLst>
                <a:tab pos="898798" algn="l"/>
                <a:tab pos="1551746" algn="l"/>
              </a:tabLst>
            </a:pPr>
            <a:r>
              <a:rPr lang="de-DE" sz="800" dirty="0">
                <a:solidFill>
                  <a:schemeClr val="bg1"/>
                </a:solidFill>
                <a:latin typeface="HelveticaNeueLT Pro 43 LtEx" panose="020B0503020202020204" pitchFamily="34" charset="0"/>
              </a:rPr>
              <a:t>Behindertenhilfe</a:t>
            </a:r>
          </a:p>
          <a:p>
            <a:pPr marL="102692" indent="-102692">
              <a:spcBef>
                <a:spcPct val="20000"/>
              </a:spcBef>
              <a:buClr>
                <a:schemeClr val="bg1"/>
              </a:buClr>
              <a:buFont typeface="Symbol" pitchFamily="18" charset="2"/>
              <a:buChar char="+"/>
              <a:tabLst>
                <a:tab pos="898798" algn="l"/>
                <a:tab pos="1551746" algn="l"/>
              </a:tabLst>
            </a:pPr>
            <a:r>
              <a:rPr lang="de-DE" sz="800" dirty="0">
                <a:solidFill>
                  <a:schemeClr val="bg1"/>
                </a:solidFill>
                <a:latin typeface="HelveticaNeueLT Pro 43 LtEx" panose="020B0503020202020204" pitchFamily="34" charset="0"/>
              </a:rPr>
              <a:t>Pflegeplanung &amp; </a:t>
            </a:r>
            <a:r>
              <a:rPr lang="de-DE" sz="800" dirty="0" smtClean="0">
                <a:solidFill>
                  <a:schemeClr val="bg1"/>
                </a:solidFill>
                <a:latin typeface="HelveticaNeueLT Pro 43 LtEx" panose="020B0503020202020204" pitchFamily="34" charset="0"/>
              </a:rPr>
              <a:t>-dokumentation</a:t>
            </a:r>
            <a:endParaRPr lang="de-DE" sz="800" dirty="0">
              <a:solidFill>
                <a:schemeClr val="bg1"/>
              </a:solidFill>
              <a:latin typeface="HelveticaNeueLT Pro 43 LtEx" panose="020B0503020202020204" pitchFamily="34" charset="0"/>
            </a:endParaRPr>
          </a:p>
          <a:p>
            <a:pPr marL="102692" indent="-102692">
              <a:spcBef>
                <a:spcPct val="20000"/>
              </a:spcBef>
              <a:buClr>
                <a:schemeClr val="bg1"/>
              </a:buClr>
              <a:buFont typeface="Symbol" pitchFamily="18" charset="2"/>
              <a:buChar char="+"/>
              <a:tabLst>
                <a:tab pos="898798" algn="l"/>
                <a:tab pos="1551746" algn="l"/>
              </a:tabLst>
            </a:pPr>
            <a:r>
              <a:rPr lang="de-DE" sz="800" dirty="0">
                <a:solidFill>
                  <a:schemeClr val="bg1"/>
                </a:solidFill>
                <a:latin typeface="HelveticaNeueLT Pro 43 LtEx" panose="020B0503020202020204" pitchFamily="34" charset="0"/>
              </a:rPr>
              <a:t>Jugendhilfe</a:t>
            </a:r>
          </a:p>
          <a:p>
            <a:pPr marL="102692" indent="-102692">
              <a:spcBef>
                <a:spcPct val="20000"/>
              </a:spcBef>
              <a:buClr>
                <a:schemeClr val="bg1"/>
              </a:buClr>
              <a:buFont typeface="Symbol" pitchFamily="18" charset="2"/>
              <a:buChar char="+"/>
              <a:tabLst>
                <a:tab pos="898798" algn="l"/>
                <a:tab pos="1551746" algn="l"/>
              </a:tabLst>
            </a:pPr>
            <a:r>
              <a:rPr lang="de-DE" sz="800" dirty="0">
                <a:solidFill>
                  <a:schemeClr val="bg1"/>
                </a:solidFill>
                <a:latin typeface="HelveticaNeueLT Pro 43 LtEx" panose="020B0503020202020204" pitchFamily="34" charset="0"/>
              </a:rPr>
              <a:t>Bewohner-verwaltung &amp; </a:t>
            </a:r>
            <a:r>
              <a:rPr lang="de-DE" sz="800" dirty="0" smtClean="0">
                <a:solidFill>
                  <a:schemeClr val="bg1"/>
                </a:solidFill>
                <a:latin typeface="HelveticaNeueLT Pro 43 LtEx" panose="020B0503020202020204" pitchFamily="34" charset="0"/>
              </a:rPr>
              <a:t>Abrechnung</a:t>
            </a:r>
          </a:p>
          <a:p>
            <a:pPr marL="102692" indent="-102692">
              <a:spcBef>
                <a:spcPct val="20000"/>
              </a:spcBef>
              <a:buClr>
                <a:schemeClr val="bg1"/>
              </a:buClr>
              <a:buFont typeface="Symbol" pitchFamily="18" charset="2"/>
              <a:buChar char="+"/>
              <a:tabLst>
                <a:tab pos="898798" algn="l"/>
                <a:tab pos="1551746" algn="l"/>
              </a:tabLst>
            </a:pPr>
            <a:r>
              <a:rPr lang="de-DE" sz="800" dirty="0" smtClean="0">
                <a:solidFill>
                  <a:schemeClr val="bg1"/>
                </a:solidFill>
                <a:latin typeface="HelveticaNeueLT Pro 43 LtEx" panose="020B0503020202020204" pitchFamily="34" charset="0"/>
              </a:rPr>
              <a:t>Tagespflege</a:t>
            </a:r>
            <a:endParaRPr lang="de-DE" sz="800" dirty="0">
              <a:solidFill>
                <a:schemeClr val="bg1"/>
              </a:solidFill>
              <a:latin typeface="HelveticaNeueLT Pro 43 LtEx" panose="020B0503020202020204" pitchFamily="34" charset="0"/>
            </a:endParaRPr>
          </a:p>
          <a:p>
            <a:pPr marL="102692" indent="-102692">
              <a:spcBef>
                <a:spcPct val="20000"/>
              </a:spcBef>
              <a:buClr>
                <a:schemeClr val="bg1"/>
              </a:buClr>
              <a:buFont typeface="Symbol" pitchFamily="18" charset="2"/>
              <a:buChar char="+"/>
              <a:tabLst>
                <a:tab pos="898798" algn="l"/>
                <a:tab pos="1551746" algn="l"/>
              </a:tabLst>
            </a:pPr>
            <a:endParaRPr lang="de-DE" sz="800" dirty="0">
              <a:solidFill>
                <a:schemeClr val="bg1"/>
              </a:solidFill>
              <a:latin typeface="HelveticaNeueLT Pro 43 LtEx" panose="020B0503020202020204" pitchFamily="34" charset="0"/>
            </a:endParaRPr>
          </a:p>
        </p:txBody>
      </p:sp>
      <p:sp>
        <p:nvSpPr>
          <p:cNvPr id="13" name="Rechteck 12"/>
          <p:cNvSpPr/>
          <p:nvPr/>
        </p:nvSpPr>
        <p:spPr>
          <a:xfrm>
            <a:off x="5662013" y="1205339"/>
            <a:ext cx="1103039" cy="2932586"/>
          </a:xfrm>
          <a:prstGeom prst="rect">
            <a:avLst/>
          </a:prstGeom>
          <a:solidFill>
            <a:srgbClr val="6868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02692" indent="-102692">
              <a:spcBef>
                <a:spcPct val="20000"/>
              </a:spcBef>
              <a:buClr>
                <a:schemeClr val="bg1"/>
              </a:buClr>
              <a:buFont typeface="Arial" panose="020B0604020202020204" pitchFamily="34" charset="0"/>
              <a:buChar char="•"/>
              <a:tabLst>
                <a:tab pos="898798" algn="l"/>
                <a:tab pos="1551746" algn="l"/>
              </a:tabLst>
            </a:pPr>
            <a:endParaRPr lang="de-DE" sz="800" b="1" dirty="0">
              <a:solidFill>
                <a:schemeClr val="bg1"/>
              </a:solidFill>
              <a:latin typeface="HelveticaNeueLT Pro 43 LtEx" panose="020B0503020202020204" pitchFamily="34" charset="0"/>
            </a:endParaRPr>
          </a:p>
          <a:p>
            <a:pPr marL="102692" indent="-102692" defTabSz="385753">
              <a:spcBef>
                <a:spcPct val="20000"/>
              </a:spcBef>
              <a:buClr>
                <a:schemeClr val="bg1"/>
              </a:buClr>
              <a:buFont typeface="Symbol" pitchFamily="18" charset="2"/>
              <a:buChar char="+"/>
              <a:tabLst>
                <a:tab pos="898798" algn="l"/>
                <a:tab pos="1551746" algn="l"/>
              </a:tabLst>
            </a:pPr>
            <a:r>
              <a:rPr lang="de-DE" sz="800" dirty="0" smtClean="0">
                <a:solidFill>
                  <a:schemeClr val="bg1"/>
                </a:solidFill>
                <a:latin typeface="HelveticaNeueLT Pro 43 LtEx" panose="020B0503020202020204" pitchFamily="34" charset="0"/>
              </a:rPr>
              <a:t>SAP </a:t>
            </a:r>
            <a:r>
              <a:rPr lang="de-DE" sz="800" dirty="0">
                <a:solidFill>
                  <a:schemeClr val="bg1"/>
                </a:solidFill>
                <a:latin typeface="HelveticaNeueLT Pro 43 LtEx" panose="020B0503020202020204" pitchFamily="34" charset="0"/>
              </a:rPr>
              <a:t>Basisbetreuung</a:t>
            </a:r>
          </a:p>
          <a:p>
            <a:pPr marL="102692" indent="-102692" defTabSz="385753">
              <a:spcBef>
                <a:spcPct val="20000"/>
              </a:spcBef>
              <a:buClr>
                <a:schemeClr val="bg1"/>
              </a:buClr>
              <a:buFont typeface="Symbol" pitchFamily="18" charset="2"/>
              <a:buChar char="+"/>
              <a:tabLst>
                <a:tab pos="898798" algn="l"/>
                <a:tab pos="1551746" algn="l"/>
              </a:tabLst>
            </a:pPr>
            <a:r>
              <a:rPr lang="de-DE" sz="800" dirty="0">
                <a:solidFill>
                  <a:schemeClr val="bg1"/>
                </a:solidFill>
                <a:latin typeface="HelveticaNeueLT Pro 43 LtEx" panose="020B0503020202020204" pitchFamily="34" charset="0"/>
              </a:rPr>
              <a:t>Projekt Management</a:t>
            </a:r>
          </a:p>
          <a:p>
            <a:pPr marL="102692" indent="-102692" defTabSz="385753">
              <a:spcBef>
                <a:spcPct val="20000"/>
              </a:spcBef>
              <a:buClr>
                <a:schemeClr val="bg1"/>
              </a:buClr>
              <a:buFont typeface="Symbol" pitchFamily="18" charset="2"/>
              <a:buChar char="+"/>
              <a:tabLst>
                <a:tab pos="898798" algn="l"/>
                <a:tab pos="1551746" algn="l"/>
              </a:tabLst>
            </a:pPr>
            <a:r>
              <a:rPr lang="de-DE" sz="800" dirty="0">
                <a:solidFill>
                  <a:schemeClr val="bg1"/>
                </a:solidFill>
                <a:latin typeface="HelveticaNeueLT Pro 43 LtEx" panose="020B0503020202020204" pitchFamily="34" charset="0"/>
              </a:rPr>
              <a:t>SAP Module wie CO/FI/MM etc.</a:t>
            </a:r>
          </a:p>
          <a:p>
            <a:pPr marL="102692" indent="-102692" defTabSz="385753">
              <a:spcBef>
                <a:spcPct val="20000"/>
              </a:spcBef>
              <a:buClr>
                <a:schemeClr val="bg1"/>
              </a:buClr>
              <a:buFont typeface="Symbol" pitchFamily="18" charset="2"/>
              <a:buChar char="+"/>
              <a:tabLst>
                <a:tab pos="898798" algn="l"/>
                <a:tab pos="1551746" algn="l"/>
              </a:tabLst>
            </a:pPr>
            <a:r>
              <a:rPr lang="de-DE" sz="800" dirty="0">
                <a:solidFill>
                  <a:schemeClr val="bg1"/>
                </a:solidFill>
                <a:latin typeface="HelveticaNeueLT Pro 43 LtEx" panose="020B0503020202020204" pitchFamily="34" charset="0"/>
              </a:rPr>
              <a:t>Outsourcing</a:t>
            </a:r>
          </a:p>
          <a:p>
            <a:pPr marL="102692" indent="-102692" defTabSz="385753">
              <a:spcBef>
                <a:spcPct val="20000"/>
              </a:spcBef>
              <a:buClr>
                <a:schemeClr val="bg1"/>
              </a:buClr>
              <a:buFont typeface="Symbol" pitchFamily="18" charset="2"/>
              <a:buChar char="+"/>
              <a:tabLst>
                <a:tab pos="898798" algn="l"/>
                <a:tab pos="1551746" algn="l"/>
              </a:tabLst>
            </a:pPr>
            <a:r>
              <a:rPr lang="de-DE" sz="800" dirty="0">
                <a:solidFill>
                  <a:schemeClr val="bg1"/>
                </a:solidFill>
                <a:latin typeface="HelveticaNeueLT Pro 43 LtEx" panose="020B0503020202020204" pitchFamily="34" charset="0"/>
              </a:rPr>
              <a:t>ASM Services</a:t>
            </a:r>
          </a:p>
          <a:p>
            <a:pPr marL="102692" indent="-102692" defTabSz="385753">
              <a:spcBef>
                <a:spcPct val="20000"/>
              </a:spcBef>
              <a:buClr>
                <a:schemeClr val="bg1"/>
              </a:buClr>
              <a:buFont typeface="Symbol" pitchFamily="18" charset="2"/>
              <a:buChar char="+"/>
              <a:tabLst>
                <a:tab pos="898798" algn="l"/>
                <a:tab pos="1551746" algn="l"/>
              </a:tabLst>
            </a:pPr>
            <a:r>
              <a:rPr lang="de-DE" sz="800" dirty="0">
                <a:solidFill>
                  <a:schemeClr val="bg1"/>
                </a:solidFill>
                <a:latin typeface="HelveticaNeueLT Pro 43 LtEx" panose="020B0503020202020204" pitchFamily="34" charset="0"/>
              </a:rPr>
              <a:t>BPO Services </a:t>
            </a:r>
          </a:p>
          <a:p>
            <a:pPr marL="102692" indent="-102692">
              <a:spcBef>
                <a:spcPct val="20000"/>
              </a:spcBef>
              <a:buClr>
                <a:schemeClr val="bg1"/>
              </a:buClr>
              <a:buFont typeface="Symbol" pitchFamily="18" charset="2"/>
              <a:buChar char="+"/>
              <a:tabLst>
                <a:tab pos="898798" algn="l"/>
                <a:tab pos="1551746" algn="l"/>
              </a:tabLst>
            </a:pPr>
            <a:r>
              <a:rPr lang="de-DE" sz="800" dirty="0" smtClean="0">
                <a:solidFill>
                  <a:schemeClr val="bg1"/>
                </a:solidFill>
                <a:latin typeface="HelveticaNeueLT Pro 43 LtEx" panose="020B0503020202020204" pitchFamily="34" charset="0"/>
              </a:rPr>
              <a:t>Dienstplan</a:t>
            </a:r>
          </a:p>
          <a:p>
            <a:pPr marL="102692" indent="-102692">
              <a:spcBef>
                <a:spcPct val="20000"/>
              </a:spcBef>
              <a:buClr>
                <a:schemeClr val="bg1"/>
              </a:buClr>
              <a:buFont typeface="Symbol" pitchFamily="18" charset="2"/>
              <a:buChar char="+"/>
              <a:tabLst>
                <a:tab pos="898798" algn="l"/>
                <a:tab pos="1551746" algn="l"/>
              </a:tabLst>
            </a:pPr>
            <a:r>
              <a:rPr lang="de-DE" sz="800" dirty="0" smtClean="0">
                <a:solidFill>
                  <a:schemeClr val="bg1"/>
                </a:solidFill>
                <a:latin typeface="HelveticaNeueLT Pro 43 LtEx" panose="020B0503020202020204" pitchFamily="34" charset="0"/>
              </a:rPr>
              <a:t>Personal-management</a:t>
            </a:r>
            <a:endParaRPr lang="de-DE" sz="800" dirty="0">
              <a:solidFill>
                <a:schemeClr val="bg1"/>
              </a:solidFill>
              <a:latin typeface="HelveticaNeueLT Pro 43 LtEx" panose="020B0503020202020204" pitchFamily="34" charset="0"/>
            </a:endParaRPr>
          </a:p>
          <a:p>
            <a:pPr marL="102692" indent="-102692">
              <a:spcBef>
                <a:spcPct val="20000"/>
              </a:spcBef>
              <a:buClr>
                <a:schemeClr val="bg1"/>
              </a:buClr>
              <a:buFont typeface="Symbol" pitchFamily="18" charset="2"/>
              <a:buChar char="+"/>
              <a:tabLst>
                <a:tab pos="898798" algn="l"/>
                <a:tab pos="1551746" algn="l"/>
              </a:tabLst>
            </a:pPr>
            <a:r>
              <a:rPr lang="de-DE" sz="800" dirty="0">
                <a:solidFill>
                  <a:schemeClr val="bg1"/>
                </a:solidFill>
                <a:latin typeface="HelveticaNeueLT Pro 43 LtEx" panose="020B0503020202020204" pitchFamily="34" charset="0"/>
              </a:rPr>
              <a:t>Abrechnung</a:t>
            </a:r>
          </a:p>
          <a:p>
            <a:pPr marL="102692" indent="-102692">
              <a:spcBef>
                <a:spcPct val="20000"/>
              </a:spcBef>
              <a:buClr>
                <a:schemeClr val="bg1"/>
              </a:buClr>
              <a:buFont typeface="Symbol" pitchFamily="18" charset="2"/>
              <a:buChar char="+"/>
              <a:tabLst>
                <a:tab pos="898798" algn="l"/>
                <a:tab pos="1551746" algn="l"/>
              </a:tabLst>
            </a:pPr>
            <a:r>
              <a:rPr lang="de-DE" sz="800" dirty="0">
                <a:solidFill>
                  <a:schemeClr val="bg1"/>
                </a:solidFill>
                <a:latin typeface="HelveticaNeueLT Pro 43 LtEx" panose="020B0503020202020204" pitchFamily="34" charset="0"/>
              </a:rPr>
              <a:t>ESS / MSS</a:t>
            </a:r>
          </a:p>
          <a:p>
            <a:pPr marL="102692" indent="-102692">
              <a:spcBef>
                <a:spcPct val="20000"/>
              </a:spcBef>
              <a:buClr>
                <a:schemeClr val="bg1"/>
              </a:buClr>
              <a:buFont typeface="Symbol" pitchFamily="18" charset="2"/>
              <a:buChar char="+"/>
              <a:tabLst>
                <a:tab pos="898798" algn="l"/>
                <a:tab pos="1551746" algn="l"/>
              </a:tabLst>
            </a:pPr>
            <a:r>
              <a:rPr lang="de-DE" sz="800" dirty="0" smtClean="0">
                <a:solidFill>
                  <a:schemeClr val="bg1"/>
                </a:solidFill>
                <a:latin typeface="HelveticaNeueLT Pro 43 LtEx" panose="020B0503020202020204" pitchFamily="34" charset="0"/>
              </a:rPr>
              <a:t>Personalportal</a:t>
            </a:r>
            <a:endParaRPr lang="de-DE" sz="800" dirty="0">
              <a:solidFill>
                <a:schemeClr val="bg1"/>
              </a:solidFill>
              <a:latin typeface="HelveticaNeueLT Pro 43 LtEx" panose="020B0503020202020204" pitchFamily="34" charset="0"/>
            </a:endParaRPr>
          </a:p>
          <a:p>
            <a:pPr marL="102692" indent="-102692">
              <a:spcBef>
                <a:spcPct val="20000"/>
              </a:spcBef>
              <a:buClr>
                <a:schemeClr val="bg1"/>
              </a:buClr>
              <a:buFont typeface="Symbol" pitchFamily="18" charset="2"/>
              <a:buChar char="+"/>
              <a:tabLst>
                <a:tab pos="898798" algn="l"/>
                <a:tab pos="1551746" algn="l"/>
              </a:tabLst>
            </a:pPr>
            <a:r>
              <a:rPr lang="de-DE" sz="800" dirty="0" smtClean="0">
                <a:solidFill>
                  <a:schemeClr val="bg1"/>
                </a:solidFill>
                <a:latin typeface="HelveticaNeueLT Pro 43 LtEx" panose="020B0503020202020204" pitchFamily="34" charset="0"/>
              </a:rPr>
              <a:t>Personal-abrechnung</a:t>
            </a:r>
            <a:endParaRPr lang="de-DE" sz="800" dirty="0">
              <a:solidFill>
                <a:schemeClr val="bg1"/>
              </a:solidFill>
              <a:latin typeface="HelveticaNeueLT Pro 43 LtEx" panose="020B0503020202020204" pitchFamily="34" charset="0"/>
            </a:endParaRPr>
          </a:p>
          <a:p>
            <a:pPr marL="102692" indent="-102692">
              <a:spcBef>
                <a:spcPct val="20000"/>
              </a:spcBef>
              <a:buClr>
                <a:schemeClr val="bg1"/>
              </a:buClr>
              <a:buFont typeface="Symbol" pitchFamily="18" charset="2"/>
              <a:buChar char="+"/>
              <a:tabLst>
                <a:tab pos="898798" algn="l"/>
                <a:tab pos="1551746" algn="l"/>
              </a:tabLst>
            </a:pPr>
            <a:endParaRPr lang="en-GB" sz="800" dirty="0">
              <a:solidFill>
                <a:schemeClr val="bg1"/>
              </a:solidFill>
              <a:latin typeface="HelveticaNeueLT Pro 43 LtEx" panose="020B0503020202020204" pitchFamily="34" charset="0"/>
            </a:endParaRPr>
          </a:p>
          <a:p>
            <a:pPr>
              <a:spcBef>
                <a:spcPct val="20000"/>
              </a:spcBef>
              <a:buClr>
                <a:schemeClr val="bg1"/>
              </a:buClr>
              <a:tabLst>
                <a:tab pos="898798" algn="l"/>
                <a:tab pos="1551746" algn="l"/>
              </a:tabLst>
            </a:pPr>
            <a:endParaRPr lang="de-DE" sz="800" dirty="0">
              <a:solidFill>
                <a:schemeClr val="bg1"/>
              </a:solidFill>
              <a:latin typeface="HelveticaNeueLT Pro 43 LtEx" panose="020B0503020202020204" pitchFamily="34" charset="0"/>
            </a:endParaRPr>
          </a:p>
        </p:txBody>
      </p:sp>
      <p:sp>
        <p:nvSpPr>
          <p:cNvPr id="14" name="Rechteck 13"/>
          <p:cNvSpPr/>
          <p:nvPr/>
        </p:nvSpPr>
        <p:spPr>
          <a:xfrm>
            <a:off x="6764388" y="1205339"/>
            <a:ext cx="1103039" cy="2932586"/>
          </a:xfrm>
          <a:prstGeom prst="rect">
            <a:avLst/>
          </a:prstGeom>
          <a:solidFill>
            <a:srgbClr val="7575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spcBef>
                <a:spcPct val="20000"/>
              </a:spcBef>
              <a:buClr>
                <a:schemeClr val="bg1"/>
              </a:buClr>
              <a:tabLst>
                <a:tab pos="898798" algn="l"/>
                <a:tab pos="1551746" algn="l"/>
              </a:tabLst>
            </a:pPr>
            <a:endParaRPr lang="de-DE" sz="800" b="1" dirty="0">
              <a:solidFill>
                <a:schemeClr val="bg1"/>
              </a:solidFill>
              <a:latin typeface="HelveticaNeueLT Pro 43 LtEx" panose="020B0503020202020204" pitchFamily="34" charset="0"/>
            </a:endParaRPr>
          </a:p>
          <a:p>
            <a:pPr marL="102692" indent="-102692">
              <a:spcBef>
                <a:spcPct val="20000"/>
              </a:spcBef>
              <a:buClr>
                <a:schemeClr val="bg1"/>
              </a:buClr>
              <a:buFont typeface="Symbol" pitchFamily="18" charset="2"/>
              <a:buChar char="+"/>
              <a:tabLst>
                <a:tab pos="898798" algn="l"/>
                <a:tab pos="1551746" algn="l"/>
              </a:tabLst>
            </a:pPr>
            <a:r>
              <a:rPr lang="de-DE" sz="800" dirty="0">
                <a:solidFill>
                  <a:schemeClr val="bg1"/>
                </a:solidFill>
                <a:latin typeface="HelveticaNeueLT Pro 43 LtEx" panose="020B0503020202020204" pitchFamily="34" charset="0"/>
              </a:rPr>
              <a:t>Dokumenten-lenkung</a:t>
            </a:r>
          </a:p>
          <a:p>
            <a:pPr marL="102692" indent="-102692">
              <a:spcBef>
                <a:spcPct val="20000"/>
              </a:spcBef>
              <a:buClr>
                <a:schemeClr val="bg1"/>
              </a:buClr>
              <a:buFont typeface="Symbol" pitchFamily="18" charset="2"/>
              <a:buChar char="+"/>
              <a:tabLst>
                <a:tab pos="898798" algn="l"/>
                <a:tab pos="1551746" algn="l"/>
              </a:tabLst>
            </a:pPr>
            <a:r>
              <a:rPr lang="de-DE" sz="800" dirty="0">
                <a:solidFill>
                  <a:schemeClr val="bg1"/>
                </a:solidFill>
                <a:latin typeface="HelveticaNeueLT Pro 43 LtEx" panose="020B0503020202020204" pitchFamily="34" charset="0"/>
              </a:rPr>
              <a:t>Risiko-management</a:t>
            </a:r>
          </a:p>
          <a:p>
            <a:pPr marL="102692" indent="-102692">
              <a:spcBef>
                <a:spcPct val="20000"/>
              </a:spcBef>
              <a:buClr>
                <a:schemeClr val="bg1"/>
              </a:buClr>
              <a:buFont typeface="Symbol" pitchFamily="18" charset="2"/>
              <a:buChar char="+"/>
              <a:tabLst>
                <a:tab pos="898798" algn="l"/>
                <a:tab pos="1551746" algn="l"/>
              </a:tabLst>
            </a:pPr>
            <a:r>
              <a:rPr lang="de-DE" sz="800" dirty="0">
                <a:solidFill>
                  <a:schemeClr val="bg1"/>
                </a:solidFill>
                <a:latin typeface="HelveticaNeueLT Pro 43 LtEx" panose="020B0503020202020204" pitchFamily="34" charset="0"/>
              </a:rPr>
              <a:t>CIRS / Meldewesen</a:t>
            </a:r>
          </a:p>
          <a:p>
            <a:pPr marL="102692" indent="-102692">
              <a:spcBef>
                <a:spcPct val="20000"/>
              </a:spcBef>
              <a:buClr>
                <a:schemeClr val="bg1"/>
              </a:buClr>
              <a:buFont typeface="Symbol" pitchFamily="18" charset="2"/>
              <a:buChar char="+"/>
              <a:tabLst>
                <a:tab pos="898798" algn="l"/>
                <a:tab pos="1551746" algn="l"/>
              </a:tabLst>
            </a:pPr>
            <a:r>
              <a:rPr lang="de-DE" sz="800" dirty="0" smtClean="0">
                <a:solidFill>
                  <a:schemeClr val="bg1"/>
                </a:solidFill>
                <a:latin typeface="HelveticaNeueLT Pro 43 LtEx" panose="020B0503020202020204" pitchFamily="34" charset="0"/>
              </a:rPr>
              <a:t>DSGVO</a:t>
            </a:r>
          </a:p>
          <a:p>
            <a:pPr marL="102692" indent="-102692">
              <a:spcBef>
                <a:spcPct val="20000"/>
              </a:spcBef>
              <a:buClr>
                <a:schemeClr val="bg1"/>
              </a:buClr>
              <a:buFont typeface="Symbol" pitchFamily="18" charset="2"/>
              <a:buChar char="+"/>
              <a:tabLst>
                <a:tab pos="898798" algn="l"/>
                <a:tab pos="1551746" algn="l"/>
              </a:tabLst>
            </a:pPr>
            <a:r>
              <a:rPr lang="de-DE" sz="800" dirty="0" smtClean="0">
                <a:solidFill>
                  <a:schemeClr val="bg1"/>
                </a:solidFill>
                <a:latin typeface="HelveticaNeueLT Pro 43 LtEx" panose="020B0503020202020204" pitchFamily="34" charset="0"/>
              </a:rPr>
              <a:t>Prozess-designer</a:t>
            </a:r>
            <a:endParaRPr lang="de-DE" sz="800" dirty="0">
              <a:solidFill>
                <a:schemeClr val="bg1"/>
              </a:solidFill>
              <a:latin typeface="HelveticaNeueLT Pro 43 LtEx" panose="020B0503020202020204" pitchFamily="34" charset="0"/>
            </a:endParaRPr>
          </a:p>
          <a:p>
            <a:pPr marL="102692" indent="-102692">
              <a:spcBef>
                <a:spcPct val="20000"/>
              </a:spcBef>
              <a:buClr>
                <a:schemeClr val="bg1"/>
              </a:buClr>
              <a:buFont typeface="Symbol" pitchFamily="18" charset="2"/>
              <a:buChar char="+"/>
              <a:tabLst>
                <a:tab pos="898798" algn="l"/>
                <a:tab pos="1551746" algn="l"/>
              </a:tabLst>
            </a:pPr>
            <a:r>
              <a:rPr lang="de-DE" sz="800" dirty="0">
                <a:solidFill>
                  <a:schemeClr val="bg1"/>
                </a:solidFill>
                <a:latin typeface="HelveticaNeueLT Pro 43 LtEx" panose="020B0503020202020204" pitchFamily="34" charset="0"/>
              </a:rPr>
              <a:t>Vertrags-management</a:t>
            </a:r>
          </a:p>
          <a:p>
            <a:pPr marL="102692" indent="-102692">
              <a:spcBef>
                <a:spcPct val="20000"/>
              </a:spcBef>
              <a:buClr>
                <a:schemeClr val="bg1"/>
              </a:buClr>
              <a:buFont typeface="Symbol" pitchFamily="18" charset="2"/>
              <a:buChar char="+"/>
              <a:tabLst>
                <a:tab pos="898798" algn="l"/>
                <a:tab pos="1551746" algn="l"/>
              </a:tabLst>
            </a:pPr>
            <a:r>
              <a:rPr lang="de-DE" sz="800" dirty="0">
                <a:solidFill>
                  <a:schemeClr val="bg1"/>
                </a:solidFill>
                <a:latin typeface="HelveticaNeueLT Pro 43 LtEx" panose="020B0503020202020204" pitchFamily="34" charset="0"/>
              </a:rPr>
              <a:t>Geräte-verwaltung</a:t>
            </a:r>
          </a:p>
          <a:p>
            <a:pPr marL="102692" indent="-102692">
              <a:spcBef>
                <a:spcPct val="20000"/>
              </a:spcBef>
              <a:buClr>
                <a:schemeClr val="bg1"/>
              </a:buClr>
              <a:buFont typeface="Symbol" pitchFamily="18" charset="2"/>
              <a:buChar char="+"/>
              <a:tabLst>
                <a:tab pos="898798" algn="l"/>
                <a:tab pos="1551746" algn="l"/>
              </a:tabLst>
            </a:pPr>
            <a:r>
              <a:rPr lang="de-DE" sz="800" dirty="0">
                <a:solidFill>
                  <a:schemeClr val="bg1"/>
                </a:solidFill>
                <a:latin typeface="HelveticaNeueLT Pro 43 LtEx" panose="020B0503020202020204" pitchFamily="34" charset="0"/>
              </a:rPr>
              <a:t>Curriculum</a:t>
            </a:r>
          </a:p>
          <a:p>
            <a:pPr marL="102692" indent="-102692">
              <a:spcBef>
                <a:spcPct val="20000"/>
              </a:spcBef>
              <a:buClr>
                <a:schemeClr val="bg1"/>
              </a:buClr>
              <a:buFont typeface="Symbol" pitchFamily="18" charset="2"/>
              <a:buChar char="+"/>
              <a:tabLst>
                <a:tab pos="898798" algn="l"/>
                <a:tab pos="1551746" algn="l"/>
              </a:tabLst>
            </a:pPr>
            <a:r>
              <a:rPr lang="de-DE" sz="800" dirty="0">
                <a:solidFill>
                  <a:schemeClr val="bg1"/>
                </a:solidFill>
                <a:latin typeface="HelveticaNeueLT Pro 43 LtEx" panose="020B0503020202020204" pitchFamily="34" charset="0"/>
              </a:rPr>
              <a:t>Auditplanung</a:t>
            </a:r>
          </a:p>
          <a:p>
            <a:pPr marL="102692" indent="-102692">
              <a:spcBef>
                <a:spcPct val="20000"/>
              </a:spcBef>
              <a:buClr>
                <a:schemeClr val="bg1"/>
              </a:buClr>
              <a:buFont typeface="Symbol" pitchFamily="18" charset="2"/>
              <a:buChar char="+"/>
              <a:tabLst>
                <a:tab pos="898798" algn="l"/>
                <a:tab pos="1551746" algn="l"/>
              </a:tabLst>
            </a:pPr>
            <a:r>
              <a:rPr lang="de-DE" sz="800" dirty="0">
                <a:solidFill>
                  <a:schemeClr val="bg1"/>
                </a:solidFill>
                <a:latin typeface="HelveticaNeueLT Pro 43 LtEx" panose="020B0503020202020204" pitchFamily="34" charset="0"/>
              </a:rPr>
              <a:t>Zertifizierungen </a:t>
            </a:r>
          </a:p>
          <a:p>
            <a:pPr marL="102692" indent="-102692">
              <a:spcBef>
                <a:spcPct val="20000"/>
              </a:spcBef>
              <a:buClr>
                <a:schemeClr val="bg1"/>
              </a:buClr>
              <a:buFont typeface="Symbol" pitchFamily="18" charset="2"/>
              <a:buChar char="+"/>
              <a:tabLst>
                <a:tab pos="898798" algn="l"/>
                <a:tab pos="1551746" algn="l"/>
              </a:tabLst>
            </a:pPr>
            <a:r>
              <a:rPr lang="de-DE" sz="800" dirty="0">
                <a:solidFill>
                  <a:schemeClr val="bg1"/>
                </a:solidFill>
                <a:latin typeface="HelveticaNeueLT Pro 43 LtEx" panose="020B0503020202020204" pitchFamily="34" charset="0"/>
              </a:rPr>
              <a:t>Intranet</a:t>
            </a:r>
          </a:p>
        </p:txBody>
      </p:sp>
      <p:sp>
        <p:nvSpPr>
          <p:cNvPr id="16" name="Legende mit Pfeil nach unten 15"/>
          <p:cNvSpPr/>
          <p:nvPr/>
        </p:nvSpPr>
        <p:spPr>
          <a:xfrm>
            <a:off x="177097" y="843558"/>
            <a:ext cx="1086731" cy="545691"/>
          </a:xfrm>
          <a:prstGeom prst="downArrowCallout">
            <a:avLst>
              <a:gd name="adj1" fmla="val 21062"/>
              <a:gd name="adj2" fmla="val 40750"/>
              <a:gd name="adj3" fmla="val 28091"/>
              <a:gd name="adj4" fmla="val 71909"/>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dirty="0" err="1" smtClean="0">
                <a:solidFill>
                  <a:srgbClr val="B80F2E"/>
                </a:solidFill>
                <a:latin typeface="HelveticaNeueLT Pro 43 LtEx" panose="020B0503020202020204" pitchFamily="34" charset="0"/>
              </a:rPr>
              <a:t>Somatik</a:t>
            </a:r>
            <a:r>
              <a:rPr lang="en-GB" sz="800" dirty="0" smtClean="0">
                <a:solidFill>
                  <a:srgbClr val="B80F2E"/>
                </a:solidFill>
                <a:latin typeface="HelveticaNeueLT Pro 43 LtEx" panose="020B0503020202020204" pitchFamily="34" charset="0"/>
              </a:rPr>
              <a:t> / </a:t>
            </a:r>
            <a:r>
              <a:rPr lang="en-GB" sz="800" dirty="0" err="1" smtClean="0">
                <a:solidFill>
                  <a:srgbClr val="B80F2E"/>
                </a:solidFill>
                <a:latin typeface="HelveticaNeueLT Pro 43 LtEx" panose="020B0503020202020204" pitchFamily="34" charset="0"/>
              </a:rPr>
              <a:t>Psychiatrie</a:t>
            </a:r>
            <a:r>
              <a:rPr lang="en-GB" sz="800" dirty="0" smtClean="0">
                <a:solidFill>
                  <a:srgbClr val="B80F2E"/>
                </a:solidFill>
                <a:latin typeface="HelveticaNeueLT Pro 43 LtEx" panose="020B0503020202020204" pitchFamily="34" charset="0"/>
              </a:rPr>
              <a:t> / </a:t>
            </a:r>
            <a:r>
              <a:rPr lang="en-GB" sz="800" dirty="0" err="1" smtClean="0">
                <a:solidFill>
                  <a:srgbClr val="B80F2E"/>
                </a:solidFill>
                <a:latin typeface="HelveticaNeueLT Pro 43 LtEx" panose="020B0503020202020204" pitchFamily="34" charset="0"/>
              </a:rPr>
              <a:t>Reha</a:t>
            </a:r>
            <a:endParaRPr lang="en-GB" sz="800" dirty="0">
              <a:solidFill>
                <a:srgbClr val="B80F2E"/>
              </a:solidFill>
              <a:latin typeface="HelveticaNeueLT Pro 43 LtEx" panose="020B0503020202020204" pitchFamily="34" charset="0"/>
            </a:endParaRPr>
          </a:p>
        </p:txBody>
      </p:sp>
      <p:sp>
        <p:nvSpPr>
          <p:cNvPr id="17" name="Legende mit Pfeil nach unten 16"/>
          <p:cNvSpPr/>
          <p:nvPr/>
        </p:nvSpPr>
        <p:spPr>
          <a:xfrm>
            <a:off x="1263951" y="843558"/>
            <a:ext cx="1103039" cy="545691"/>
          </a:xfrm>
          <a:prstGeom prst="downArrowCallout">
            <a:avLst>
              <a:gd name="adj1" fmla="val 21062"/>
              <a:gd name="adj2" fmla="val 40750"/>
              <a:gd name="adj3" fmla="val 28091"/>
              <a:gd name="adj4" fmla="val 71909"/>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dirty="0" err="1" smtClean="0">
                <a:solidFill>
                  <a:srgbClr val="B80F2E"/>
                </a:solidFill>
                <a:latin typeface="HelveticaNeueLT Pro 43 LtEx" panose="020B0503020202020204" pitchFamily="34" charset="0"/>
              </a:rPr>
              <a:t>Diagnostik</a:t>
            </a:r>
            <a:endParaRPr lang="en-GB" sz="800" dirty="0">
              <a:solidFill>
                <a:srgbClr val="B80F2E"/>
              </a:solidFill>
              <a:latin typeface="HelveticaNeueLT Pro 43 LtEx" panose="020B0503020202020204" pitchFamily="34" charset="0"/>
            </a:endParaRPr>
          </a:p>
        </p:txBody>
      </p:sp>
      <p:sp>
        <p:nvSpPr>
          <p:cNvPr id="18" name="Legende mit Pfeil nach unten 17"/>
          <p:cNvSpPr/>
          <p:nvPr/>
        </p:nvSpPr>
        <p:spPr>
          <a:xfrm>
            <a:off x="2337649" y="843558"/>
            <a:ext cx="1162227" cy="545691"/>
          </a:xfrm>
          <a:prstGeom prst="downArrowCallout">
            <a:avLst>
              <a:gd name="adj1" fmla="val 21062"/>
              <a:gd name="adj2" fmla="val 40750"/>
              <a:gd name="adj3" fmla="val 28091"/>
              <a:gd name="adj4" fmla="val 71909"/>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dirty="0" smtClean="0">
                <a:solidFill>
                  <a:srgbClr val="B80F2E"/>
                </a:solidFill>
                <a:latin typeface="HelveticaNeueLT Pro 43 LtEx" panose="020B0503020202020204" pitchFamily="34" charset="0"/>
              </a:rPr>
              <a:t>Heim</a:t>
            </a:r>
            <a:endParaRPr lang="en-GB" sz="800" dirty="0">
              <a:solidFill>
                <a:srgbClr val="B80F2E"/>
              </a:solidFill>
              <a:latin typeface="HelveticaNeueLT Pro 43 LtEx" panose="020B0503020202020204" pitchFamily="34" charset="0"/>
            </a:endParaRPr>
          </a:p>
        </p:txBody>
      </p:sp>
      <p:sp>
        <p:nvSpPr>
          <p:cNvPr id="19" name="Legende mit Pfeil nach unten 18"/>
          <p:cNvSpPr/>
          <p:nvPr/>
        </p:nvSpPr>
        <p:spPr>
          <a:xfrm>
            <a:off x="5664409" y="843559"/>
            <a:ext cx="1103039" cy="545691"/>
          </a:xfrm>
          <a:prstGeom prst="downArrowCallout">
            <a:avLst>
              <a:gd name="adj1" fmla="val 21062"/>
              <a:gd name="adj2" fmla="val 40750"/>
              <a:gd name="adj3" fmla="val 28091"/>
              <a:gd name="adj4" fmla="val 71909"/>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dirty="0" smtClean="0">
                <a:solidFill>
                  <a:srgbClr val="B80F2E"/>
                </a:solidFill>
                <a:latin typeface="HelveticaNeueLT Pro 43 LtEx" panose="020B0503020202020204" pitchFamily="34" charset="0"/>
              </a:rPr>
              <a:t> SAP &amp; PERSONAL</a:t>
            </a:r>
            <a:endParaRPr lang="en-GB" sz="800" dirty="0">
              <a:solidFill>
                <a:srgbClr val="B80F2E"/>
              </a:solidFill>
              <a:latin typeface="HelveticaNeueLT Pro 43 LtEx" panose="020B0503020202020204" pitchFamily="34" charset="0"/>
            </a:endParaRPr>
          </a:p>
        </p:txBody>
      </p:sp>
      <p:sp>
        <p:nvSpPr>
          <p:cNvPr id="20" name="Legende mit Pfeil nach unten 19"/>
          <p:cNvSpPr/>
          <p:nvPr/>
        </p:nvSpPr>
        <p:spPr>
          <a:xfrm>
            <a:off x="6724623" y="843558"/>
            <a:ext cx="1139186" cy="545691"/>
          </a:xfrm>
          <a:prstGeom prst="downArrowCallout">
            <a:avLst>
              <a:gd name="adj1" fmla="val 21062"/>
              <a:gd name="adj2" fmla="val 40750"/>
              <a:gd name="adj3" fmla="val 28091"/>
              <a:gd name="adj4" fmla="val 71909"/>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dirty="0" err="1" smtClean="0">
                <a:solidFill>
                  <a:srgbClr val="B80F2E"/>
                </a:solidFill>
                <a:latin typeface="HelveticaNeueLT Pro 43 LtEx" panose="020B0503020202020204" pitchFamily="34" charset="0"/>
              </a:rPr>
              <a:t>Qualitäts</a:t>
            </a:r>
            <a:r>
              <a:rPr lang="en-GB" sz="800" dirty="0" smtClean="0">
                <a:solidFill>
                  <a:srgbClr val="B80F2E"/>
                </a:solidFill>
                <a:latin typeface="HelveticaNeueLT Pro 43 LtEx" panose="020B0503020202020204" pitchFamily="34" charset="0"/>
              </a:rPr>
              <a:t>-management</a:t>
            </a:r>
            <a:endParaRPr lang="en-GB" sz="800" dirty="0">
              <a:solidFill>
                <a:srgbClr val="B80F2E"/>
              </a:solidFill>
              <a:latin typeface="HelveticaNeueLT Pro 43 LtEx" panose="020B0503020202020204" pitchFamily="34" charset="0"/>
            </a:endParaRPr>
          </a:p>
        </p:txBody>
      </p:sp>
      <p:sp>
        <p:nvSpPr>
          <p:cNvPr id="21" name="Rechteck 20"/>
          <p:cNvSpPr/>
          <p:nvPr/>
        </p:nvSpPr>
        <p:spPr>
          <a:xfrm>
            <a:off x="7861414" y="1210237"/>
            <a:ext cx="1103039" cy="2927688"/>
          </a:xfrm>
          <a:prstGeom prst="rect">
            <a:avLst/>
          </a:prstGeom>
          <a:solidFill>
            <a:srgbClr val="828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72309" indent="-72309">
              <a:spcBef>
                <a:spcPct val="20000"/>
              </a:spcBef>
              <a:buClr>
                <a:schemeClr val="bg1"/>
              </a:buClr>
              <a:buFont typeface="Symbol" pitchFamily="18" charset="2"/>
              <a:buChar char="+"/>
              <a:tabLst>
                <a:tab pos="898798" algn="l"/>
                <a:tab pos="1551746" algn="l"/>
              </a:tabLst>
            </a:pPr>
            <a:endParaRPr lang="de-DE" sz="800" dirty="0">
              <a:solidFill>
                <a:schemeClr val="bg1"/>
              </a:solidFill>
              <a:latin typeface="HelveticaNeueLT Pro 43 LtEx" panose="020B0503020202020204" pitchFamily="34" charset="0"/>
            </a:endParaRPr>
          </a:p>
          <a:p>
            <a:pPr marL="77017" indent="-77017" defTabSz="385753" fontAlgn="auto">
              <a:spcBef>
                <a:spcPct val="20000"/>
              </a:spcBef>
              <a:spcAft>
                <a:spcPts val="0"/>
              </a:spcAft>
              <a:buClr>
                <a:prstClr val="white"/>
              </a:buClr>
              <a:buFont typeface="Symbol" pitchFamily="18" charset="2"/>
              <a:buChar char="+"/>
              <a:tabLst>
                <a:tab pos="674081" algn="l"/>
                <a:tab pos="1163780" algn="l"/>
              </a:tabLst>
            </a:pPr>
            <a:r>
              <a:rPr lang="de-DE" sz="800" dirty="0" smtClean="0">
                <a:solidFill>
                  <a:prstClr val="white"/>
                </a:solidFill>
                <a:latin typeface="HelveticaNeueLT Pro 43 LtEx" panose="020B0503020202020204" pitchFamily="34" charset="0"/>
              </a:rPr>
              <a:t>Rechnungs-Eingangsbuch</a:t>
            </a:r>
            <a:endParaRPr lang="de-DE" sz="800" dirty="0">
              <a:solidFill>
                <a:prstClr val="white"/>
              </a:solidFill>
              <a:latin typeface="HelveticaNeueLT Pro 43 LtEx" panose="020B0503020202020204" pitchFamily="34" charset="0"/>
            </a:endParaRPr>
          </a:p>
          <a:p>
            <a:pPr marL="77017" indent="-77017" defTabSz="385753" fontAlgn="auto">
              <a:spcBef>
                <a:spcPct val="20000"/>
              </a:spcBef>
              <a:spcAft>
                <a:spcPts val="0"/>
              </a:spcAft>
              <a:buClr>
                <a:prstClr val="white"/>
              </a:buClr>
              <a:buFont typeface="Symbol" pitchFamily="18" charset="2"/>
              <a:buChar char="+"/>
              <a:tabLst>
                <a:tab pos="674081" algn="l"/>
                <a:tab pos="1163780" algn="l"/>
              </a:tabLst>
            </a:pPr>
            <a:r>
              <a:rPr lang="de-DE" sz="800" dirty="0" smtClean="0">
                <a:solidFill>
                  <a:prstClr val="white"/>
                </a:solidFill>
                <a:latin typeface="HelveticaNeueLT Pro 43 LtEx" panose="020B0503020202020204" pitchFamily="34" charset="0"/>
              </a:rPr>
              <a:t>E-Mail-Archivierung</a:t>
            </a:r>
          </a:p>
          <a:p>
            <a:pPr marL="77017" indent="-77017" defTabSz="385753" fontAlgn="auto">
              <a:spcBef>
                <a:spcPct val="20000"/>
              </a:spcBef>
              <a:spcAft>
                <a:spcPts val="0"/>
              </a:spcAft>
              <a:buClr>
                <a:prstClr val="white"/>
              </a:buClr>
              <a:buFont typeface="Symbol" pitchFamily="18" charset="2"/>
              <a:buChar char="+"/>
              <a:tabLst>
                <a:tab pos="674081" algn="l"/>
                <a:tab pos="1163780" algn="l"/>
              </a:tabLst>
            </a:pPr>
            <a:r>
              <a:rPr lang="de-DE" sz="800" dirty="0">
                <a:solidFill>
                  <a:prstClr val="white"/>
                </a:solidFill>
                <a:latin typeface="HelveticaNeueLT Pro 43 LtEx" panose="020B0503020202020204" pitchFamily="34" charset="0"/>
              </a:rPr>
              <a:t>Personalakte</a:t>
            </a:r>
          </a:p>
          <a:p>
            <a:pPr marL="77017" indent="-77017" defTabSz="385753" fontAlgn="auto">
              <a:spcBef>
                <a:spcPct val="20000"/>
              </a:spcBef>
              <a:spcAft>
                <a:spcPts val="0"/>
              </a:spcAft>
              <a:buClr>
                <a:prstClr val="white"/>
              </a:buClr>
              <a:buFont typeface="Symbol" pitchFamily="18" charset="2"/>
              <a:buChar char="+"/>
              <a:tabLst>
                <a:tab pos="674081" algn="l"/>
                <a:tab pos="1163780" algn="l"/>
              </a:tabLst>
            </a:pPr>
            <a:r>
              <a:rPr lang="de-DE" sz="800" dirty="0" smtClean="0">
                <a:solidFill>
                  <a:prstClr val="white"/>
                </a:solidFill>
                <a:latin typeface="HelveticaNeueLT Pro 43 LtEx" panose="020B0503020202020204" pitchFamily="34" charset="0"/>
              </a:rPr>
              <a:t>Vertragsmanagement</a:t>
            </a:r>
            <a:endParaRPr lang="de-DE" sz="800" dirty="0">
              <a:solidFill>
                <a:prstClr val="white"/>
              </a:solidFill>
              <a:latin typeface="HelveticaNeueLT Pro 43 LtEx" panose="020B0503020202020204" pitchFamily="34" charset="0"/>
            </a:endParaRPr>
          </a:p>
          <a:p>
            <a:pPr marL="77017" indent="-77017" defTabSz="385753" fontAlgn="auto">
              <a:spcBef>
                <a:spcPct val="20000"/>
              </a:spcBef>
              <a:spcAft>
                <a:spcPts val="0"/>
              </a:spcAft>
              <a:buClr>
                <a:prstClr val="white"/>
              </a:buClr>
              <a:buFont typeface="Symbol" pitchFamily="18" charset="2"/>
              <a:buChar char="+"/>
              <a:tabLst>
                <a:tab pos="674081" algn="l"/>
                <a:tab pos="1163780" algn="l"/>
              </a:tabLst>
            </a:pPr>
            <a:r>
              <a:rPr lang="de-DE" sz="800" dirty="0" smtClean="0">
                <a:solidFill>
                  <a:prstClr val="white"/>
                </a:solidFill>
                <a:latin typeface="HelveticaNeueLT Pro 43 LtEx" panose="020B0503020202020204" pitchFamily="34" charset="0"/>
              </a:rPr>
              <a:t>Akten-verwaltung</a:t>
            </a:r>
            <a:endParaRPr lang="de-DE" sz="800" dirty="0">
              <a:solidFill>
                <a:prstClr val="white"/>
              </a:solidFill>
              <a:latin typeface="HelveticaNeueLT Pro 43 LtEx" panose="020B0503020202020204" pitchFamily="34" charset="0"/>
            </a:endParaRPr>
          </a:p>
          <a:p>
            <a:pPr marL="77017" indent="-77017" defTabSz="385753" fontAlgn="auto">
              <a:spcBef>
                <a:spcPct val="20000"/>
              </a:spcBef>
              <a:spcAft>
                <a:spcPts val="0"/>
              </a:spcAft>
              <a:buClr>
                <a:prstClr val="white"/>
              </a:buClr>
              <a:buFont typeface="Symbol" pitchFamily="18" charset="2"/>
              <a:buChar char="+"/>
              <a:tabLst>
                <a:tab pos="674081" algn="l"/>
                <a:tab pos="1163780" algn="l"/>
              </a:tabLst>
            </a:pPr>
            <a:r>
              <a:rPr lang="de-DE" sz="800" dirty="0">
                <a:solidFill>
                  <a:prstClr val="white"/>
                </a:solidFill>
                <a:latin typeface="HelveticaNeueLT Pro 43 LtEx" panose="020B0503020202020204" pitchFamily="34" charset="0"/>
              </a:rPr>
              <a:t>Scan-Dienstleistung</a:t>
            </a:r>
          </a:p>
          <a:p>
            <a:pPr marL="77017" indent="-77017" defTabSz="385753" fontAlgn="auto">
              <a:spcBef>
                <a:spcPct val="20000"/>
              </a:spcBef>
              <a:spcAft>
                <a:spcPts val="0"/>
              </a:spcAft>
              <a:buClr>
                <a:prstClr val="white"/>
              </a:buClr>
              <a:buFont typeface="Symbol" pitchFamily="18" charset="2"/>
              <a:buChar char="+"/>
              <a:tabLst>
                <a:tab pos="674081" algn="l"/>
                <a:tab pos="1163780" algn="l"/>
              </a:tabLst>
            </a:pPr>
            <a:r>
              <a:rPr lang="de-DE" sz="800" dirty="0">
                <a:solidFill>
                  <a:prstClr val="white"/>
                </a:solidFill>
                <a:latin typeface="HelveticaNeueLT Pro 43 LtEx" panose="020B0503020202020204" pitchFamily="34" charset="0"/>
              </a:rPr>
              <a:t>Digitalisierung</a:t>
            </a:r>
          </a:p>
          <a:p>
            <a:pPr marL="77017" indent="-77017" defTabSz="385753" fontAlgn="auto">
              <a:spcBef>
                <a:spcPct val="20000"/>
              </a:spcBef>
              <a:spcAft>
                <a:spcPts val="0"/>
              </a:spcAft>
              <a:buClr>
                <a:prstClr val="white"/>
              </a:buClr>
              <a:buFont typeface="Symbol" pitchFamily="18" charset="2"/>
              <a:buChar char="+"/>
              <a:tabLst>
                <a:tab pos="674081" algn="l"/>
                <a:tab pos="1163780" algn="l"/>
              </a:tabLst>
            </a:pPr>
            <a:r>
              <a:rPr lang="en-GB" sz="800" dirty="0" smtClean="0">
                <a:solidFill>
                  <a:prstClr val="white"/>
                </a:solidFill>
                <a:latin typeface="HelveticaNeueLT Pro 43 LtEx" panose="020B0503020202020204" pitchFamily="34" charset="0"/>
              </a:rPr>
              <a:t>Revisions-</a:t>
            </a:r>
            <a:r>
              <a:rPr lang="en-GB" sz="800" dirty="0" err="1" smtClean="0">
                <a:solidFill>
                  <a:prstClr val="white"/>
                </a:solidFill>
                <a:latin typeface="HelveticaNeueLT Pro 43 LtEx" panose="020B0503020202020204" pitchFamily="34" charset="0"/>
              </a:rPr>
              <a:t>sicherheit</a:t>
            </a:r>
            <a:endParaRPr lang="en-GB" sz="800" dirty="0" smtClean="0">
              <a:solidFill>
                <a:prstClr val="white"/>
              </a:solidFill>
              <a:latin typeface="HelveticaNeueLT Pro 43 LtEx" panose="020B0503020202020204" pitchFamily="34" charset="0"/>
            </a:endParaRPr>
          </a:p>
          <a:p>
            <a:pPr marL="77017" indent="-77017" defTabSz="385753" fontAlgn="auto">
              <a:spcBef>
                <a:spcPct val="20000"/>
              </a:spcBef>
              <a:spcAft>
                <a:spcPts val="0"/>
              </a:spcAft>
              <a:buClr>
                <a:prstClr val="white"/>
              </a:buClr>
              <a:buFont typeface="Symbol" pitchFamily="18" charset="2"/>
              <a:buChar char="+"/>
              <a:tabLst>
                <a:tab pos="674081" algn="l"/>
                <a:tab pos="1163780" algn="l"/>
              </a:tabLst>
            </a:pPr>
            <a:r>
              <a:rPr lang="de-DE" sz="800" dirty="0">
                <a:solidFill>
                  <a:prstClr val="white"/>
                </a:solidFill>
                <a:latin typeface="HelveticaNeueLT Pro 43 LtEx" panose="020B0503020202020204" pitchFamily="34" charset="0"/>
              </a:rPr>
              <a:t>Patientenakte</a:t>
            </a:r>
          </a:p>
          <a:p>
            <a:pPr defTabSz="385753" fontAlgn="auto">
              <a:spcBef>
                <a:spcPct val="20000"/>
              </a:spcBef>
              <a:spcAft>
                <a:spcPts val="0"/>
              </a:spcAft>
              <a:buClr>
                <a:prstClr val="white"/>
              </a:buClr>
              <a:tabLst>
                <a:tab pos="674081" algn="l"/>
                <a:tab pos="1163780" algn="l"/>
              </a:tabLst>
            </a:pPr>
            <a:endParaRPr lang="en-GB" sz="800" dirty="0">
              <a:solidFill>
                <a:prstClr val="white"/>
              </a:solidFill>
              <a:latin typeface="HelveticaNeueLT Pro 43 LtEx" panose="020B0503020202020204" pitchFamily="34" charset="0"/>
            </a:endParaRPr>
          </a:p>
        </p:txBody>
      </p:sp>
      <p:sp>
        <p:nvSpPr>
          <p:cNvPr id="22" name="Legende mit Pfeil nach unten 21"/>
          <p:cNvSpPr/>
          <p:nvPr/>
        </p:nvSpPr>
        <p:spPr>
          <a:xfrm>
            <a:off x="7861449" y="843558"/>
            <a:ext cx="1103039" cy="550589"/>
          </a:xfrm>
          <a:prstGeom prst="downArrowCallout">
            <a:avLst>
              <a:gd name="adj1" fmla="val 21062"/>
              <a:gd name="adj2" fmla="val 40750"/>
              <a:gd name="adj3" fmla="val 28091"/>
              <a:gd name="adj4" fmla="val 71909"/>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dirty="0" smtClean="0">
                <a:solidFill>
                  <a:srgbClr val="B80F2E"/>
                </a:solidFill>
                <a:latin typeface="HelveticaNeueLT Pro 43 LtEx" panose="020B0503020202020204" pitchFamily="34" charset="0"/>
              </a:rPr>
              <a:t>Enterprise-Content-Management</a:t>
            </a:r>
            <a:endParaRPr lang="en-GB" sz="800" dirty="0">
              <a:solidFill>
                <a:srgbClr val="B80F2E"/>
              </a:solidFill>
              <a:latin typeface="HelveticaNeueLT Pro 43 LtEx" panose="020B0503020202020204" pitchFamily="34" charset="0"/>
            </a:endParaRPr>
          </a:p>
        </p:txBody>
      </p:sp>
      <p:sp>
        <p:nvSpPr>
          <p:cNvPr id="25" name="Rechteck 24"/>
          <p:cNvSpPr/>
          <p:nvPr/>
        </p:nvSpPr>
        <p:spPr>
          <a:xfrm>
            <a:off x="174930" y="4542740"/>
            <a:ext cx="8793992" cy="477282"/>
          </a:xfrm>
          <a:prstGeom prst="rect">
            <a:avLst/>
          </a:prstGeom>
          <a:solidFill>
            <a:srgbClr val="B8B8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72309" indent="-72309">
              <a:spcBef>
                <a:spcPct val="20000"/>
              </a:spcBef>
              <a:buClr>
                <a:schemeClr val="bg1"/>
              </a:buClr>
              <a:buFont typeface="Symbol" pitchFamily="18" charset="2"/>
              <a:buChar char="+"/>
              <a:tabLst>
                <a:tab pos="898798" algn="l"/>
                <a:tab pos="1551746" algn="l"/>
              </a:tabLst>
            </a:pPr>
            <a:endParaRPr lang="de-DE" sz="800" dirty="0">
              <a:solidFill>
                <a:schemeClr val="bg1"/>
              </a:solidFill>
              <a:latin typeface="HelveticaNeueLT Pro 43 LtEx" panose="020B0503020202020204" pitchFamily="34" charset="0"/>
            </a:endParaRPr>
          </a:p>
          <a:p>
            <a:pPr algn="ctr" defTabSz="385753" fontAlgn="auto">
              <a:spcBef>
                <a:spcPct val="20000"/>
              </a:spcBef>
              <a:spcAft>
                <a:spcPts val="0"/>
              </a:spcAft>
              <a:buClr>
                <a:prstClr val="white"/>
              </a:buClr>
              <a:tabLst>
                <a:tab pos="674081" algn="l"/>
                <a:tab pos="1163780" algn="l"/>
              </a:tabLst>
            </a:pPr>
            <a:r>
              <a:rPr lang="de-DE" sz="800" dirty="0" smtClean="0">
                <a:solidFill>
                  <a:prstClr val="white"/>
                </a:solidFill>
                <a:latin typeface="HelveticaNeueLT Pro 43 LtEx" panose="020B0503020202020204" pitchFamily="34" charset="0"/>
              </a:rPr>
              <a:t>Rechenzentrum, Betriebsdienste, Update-Services, Monitoring, Outsourcing-Leistung, IT-Dienstleistungen, Hardware</a:t>
            </a:r>
            <a:endParaRPr lang="en-GB" sz="800" dirty="0">
              <a:solidFill>
                <a:prstClr val="white"/>
              </a:solidFill>
              <a:latin typeface="HelveticaNeueLT Pro 43 LtEx" panose="020B0503020202020204" pitchFamily="34" charset="0"/>
            </a:endParaRPr>
          </a:p>
        </p:txBody>
      </p:sp>
      <p:sp>
        <p:nvSpPr>
          <p:cNvPr id="26" name="Legende mit Pfeil nach unten 25"/>
          <p:cNvSpPr/>
          <p:nvPr/>
        </p:nvSpPr>
        <p:spPr>
          <a:xfrm>
            <a:off x="174930" y="4177736"/>
            <a:ext cx="8793992" cy="545691"/>
          </a:xfrm>
          <a:prstGeom prst="downArrowCallout">
            <a:avLst>
              <a:gd name="adj1" fmla="val 21062"/>
              <a:gd name="adj2" fmla="val 40750"/>
              <a:gd name="adj3" fmla="val 28091"/>
              <a:gd name="adj4" fmla="val 71909"/>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dirty="0">
                <a:solidFill>
                  <a:srgbClr val="B80F2E"/>
                </a:solidFill>
                <a:latin typeface="HelveticaNeueLT Pro 43 LtEx" panose="020B0503020202020204" pitchFamily="34" charset="0"/>
              </a:rPr>
              <a:t>NEXUS / SERVICES</a:t>
            </a:r>
          </a:p>
        </p:txBody>
      </p:sp>
      <p:sp>
        <p:nvSpPr>
          <p:cNvPr id="30" name="Legende mit Pfeil nach unten 29"/>
          <p:cNvSpPr/>
          <p:nvPr/>
        </p:nvSpPr>
        <p:spPr>
          <a:xfrm>
            <a:off x="3468685" y="843559"/>
            <a:ext cx="1162227" cy="545691"/>
          </a:xfrm>
          <a:prstGeom prst="downArrowCallout">
            <a:avLst>
              <a:gd name="adj1" fmla="val 21062"/>
              <a:gd name="adj2" fmla="val 40750"/>
              <a:gd name="adj3" fmla="val 28091"/>
              <a:gd name="adj4" fmla="val 71909"/>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dirty="0" err="1" smtClean="0">
                <a:solidFill>
                  <a:srgbClr val="B80F2E"/>
                </a:solidFill>
                <a:latin typeface="HelveticaNeueLT Pro 43 LtEx" panose="020B0503020202020204" pitchFamily="34" charset="0"/>
              </a:rPr>
              <a:t>Verpflegung</a:t>
            </a:r>
            <a:endParaRPr lang="en-GB" sz="800" dirty="0">
              <a:solidFill>
                <a:srgbClr val="B80F2E"/>
              </a:solidFill>
              <a:latin typeface="HelveticaNeueLT Pro 43 LtEx" panose="020B0503020202020204" pitchFamily="34" charset="0"/>
            </a:endParaRPr>
          </a:p>
        </p:txBody>
      </p:sp>
      <p:sp>
        <p:nvSpPr>
          <p:cNvPr id="28" name="Titel 4"/>
          <p:cNvSpPr>
            <a:spLocks noGrp="1"/>
          </p:cNvSpPr>
          <p:nvPr>
            <p:ph type="title"/>
          </p:nvPr>
        </p:nvSpPr>
        <p:spPr>
          <a:xfrm>
            <a:off x="271463" y="70999"/>
            <a:ext cx="8586787" cy="556535"/>
          </a:xfrm>
        </p:spPr>
        <p:txBody>
          <a:bodyPr/>
          <a:lstStyle/>
          <a:p>
            <a:r>
              <a:rPr lang="de-DE" dirty="0" smtClean="0"/>
              <a:t>Umfassende Software-Lösungen</a:t>
            </a:r>
            <a:endParaRPr lang="de-DE" dirty="0"/>
          </a:p>
        </p:txBody>
      </p:sp>
      <p:sp>
        <p:nvSpPr>
          <p:cNvPr id="27" name="Rechteck 26"/>
          <p:cNvSpPr/>
          <p:nvPr/>
        </p:nvSpPr>
        <p:spPr>
          <a:xfrm>
            <a:off x="6765708" y="852608"/>
            <a:ext cx="1093310" cy="3290886"/>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Rechteck 31"/>
          <p:cNvSpPr/>
          <p:nvPr/>
        </p:nvSpPr>
        <p:spPr>
          <a:xfrm>
            <a:off x="4638591" y="1203597"/>
            <a:ext cx="1058394" cy="29343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spcBef>
                <a:spcPct val="20000"/>
              </a:spcBef>
              <a:buClr>
                <a:schemeClr val="bg1"/>
              </a:buClr>
              <a:tabLst>
                <a:tab pos="898798" algn="l"/>
                <a:tab pos="1551746" algn="l"/>
              </a:tabLst>
            </a:pPr>
            <a:endParaRPr lang="de-DE" sz="800" b="1" dirty="0">
              <a:solidFill>
                <a:schemeClr val="bg1"/>
              </a:solidFill>
              <a:latin typeface="HelveticaNeueLT Pro 43 LtEx" panose="020B0503020202020204" pitchFamily="34" charset="0"/>
            </a:endParaRPr>
          </a:p>
          <a:p>
            <a:pPr marL="77017" indent="-77017" defTabSz="385753" fontAlgn="auto">
              <a:spcBef>
                <a:spcPct val="20000"/>
              </a:spcBef>
              <a:spcAft>
                <a:spcPts val="0"/>
              </a:spcAft>
              <a:buClr>
                <a:prstClr val="white"/>
              </a:buClr>
              <a:buFont typeface="Symbol" pitchFamily="18" charset="2"/>
              <a:buChar char="+"/>
              <a:tabLst>
                <a:tab pos="674081" algn="l"/>
                <a:tab pos="1163780" algn="l"/>
              </a:tabLst>
            </a:pPr>
            <a:r>
              <a:rPr lang="de-DE" sz="800" dirty="0" err="1" smtClean="0">
                <a:solidFill>
                  <a:prstClr val="white"/>
                </a:solidFill>
                <a:latin typeface="HelveticaNeueLT Pro 43 LtEx" panose="020B0503020202020204" pitchFamily="34" charset="0"/>
              </a:rPr>
              <a:t>Sterilgut</a:t>
            </a:r>
            <a:r>
              <a:rPr lang="de-DE" sz="800" dirty="0" smtClean="0">
                <a:solidFill>
                  <a:prstClr val="white"/>
                </a:solidFill>
                <a:latin typeface="HelveticaNeueLT Pro 43 LtEx" panose="020B0503020202020204" pitchFamily="34" charset="0"/>
              </a:rPr>
              <a:t>-dokumentation</a:t>
            </a:r>
          </a:p>
          <a:p>
            <a:pPr marL="77017" indent="-77017" defTabSz="385753" fontAlgn="auto">
              <a:spcBef>
                <a:spcPct val="20000"/>
              </a:spcBef>
              <a:spcAft>
                <a:spcPts val="0"/>
              </a:spcAft>
              <a:buClr>
                <a:prstClr val="white"/>
              </a:buClr>
              <a:buFont typeface="Symbol" pitchFamily="18" charset="2"/>
              <a:buChar char="+"/>
              <a:tabLst>
                <a:tab pos="674081" algn="l"/>
                <a:tab pos="1163780" algn="l"/>
              </a:tabLst>
            </a:pPr>
            <a:r>
              <a:rPr lang="de-DE" sz="800" dirty="0" smtClean="0">
                <a:solidFill>
                  <a:prstClr val="white"/>
                </a:solidFill>
                <a:latin typeface="HelveticaNeueLT Pro 43 LtEx" panose="020B0503020202020204" pitchFamily="34" charset="0"/>
              </a:rPr>
              <a:t>Überwachung</a:t>
            </a:r>
          </a:p>
          <a:p>
            <a:pPr marL="77017" indent="-77017" defTabSz="385753" fontAlgn="auto">
              <a:spcBef>
                <a:spcPct val="20000"/>
              </a:spcBef>
              <a:spcAft>
                <a:spcPts val="0"/>
              </a:spcAft>
              <a:buClr>
                <a:prstClr val="white"/>
              </a:buClr>
              <a:buFont typeface="Symbol" pitchFamily="18" charset="2"/>
              <a:buChar char="+"/>
              <a:tabLst>
                <a:tab pos="674081" algn="l"/>
                <a:tab pos="1163780" algn="l"/>
              </a:tabLst>
            </a:pPr>
            <a:r>
              <a:rPr lang="de-DE" sz="800" dirty="0" smtClean="0">
                <a:solidFill>
                  <a:prstClr val="white"/>
                </a:solidFill>
                <a:latin typeface="HelveticaNeueLT Pro 43 LtEx" panose="020B0503020202020204" pitchFamily="34" charset="0"/>
              </a:rPr>
              <a:t>Nach-</a:t>
            </a:r>
            <a:br>
              <a:rPr lang="de-DE" sz="800" dirty="0" smtClean="0">
                <a:solidFill>
                  <a:prstClr val="white"/>
                </a:solidFill>
                <a:latin typeface="HelveticaNeueLT Pro 43 LtEx" panose="020B0503020202020204" pitchFamily="34" charset="0"/>
              </a:rPr>
            </a:br>
            <a:r>
              <a:rPr lang="de-DE" sz="800" dirty="0" err="1" smtClean="0">
                <a:solidFill>
                  <a:prstClr val="white"/>
                </a:solidFill>
                <a:latin typeface="HelveticaNeueLT Pro 43 LtEx" panose="020B0503020202020204" pitchFamily="34" charset="0"/>
              </a:rPr>
              <a:t>verfolgung</a:t>
            </a:r>
            <a:endParaRPr lang="de-DE" sz="800" dirty="0" smtClean="0">
              <a:solidFill>
                <a:prstClr val="white"/>
              </a:solidFill>
              <a:latin typeface="HelveticaNeueLT Pro 43 LtEx" panose="020B0503020202020204" pitchFamily="34" charset="0"/>
            </a:endParaRPr>
          </a:p>
          <a:p>
            <a:pPr marL="77017" indent="-77017" defTabSz="385753" fontAlgn="auto">
              <a:spcBef>
                <a:spcPct val="20000"/>
              </a:spcBef>
              <a:spcAft>
                <a:spcPts val="0"/>
              </a:spcAft>
              <a:buClr>
                <a:prstClr val="white"/>
              </a:buClr>
              <a:buFont typeface="Symbol" pitchFamily="18" charset="2"/>
              <a:buChar char="+"/>
              <a:tabLst>
                <a:tab pos="674081" algn="l"/>
                <a:tab pos="1163780" algn="l"/>
              </a:tabLst>
            </a:pPr>
            <a:r>
              <a:rPr lang="de-DE" sz="800" dirty="0" smtClean="0">
                <a:solidFill>
                  <a:schemeClr val="bg1"/>
                </a:solidFill>
                <a:latin typeface="HelveticaNeueLT Pro 43 LtEx" panose="020B0503020202020204" pitchFamily="34" charset="0"/>
              </a:rPr>
              <a:t>Geräte-integration</a:t>
            </a:r>
          </a:p>
          <a:p>
            <a:pPr marL="77017" indent="-77017" defTabSz="385753" fontAlgn="auto">
              <a:spcBef>
                <a:spcPct val="20000"/>
              </a:spcBef>
              <a:spcAft>
                <a:spcPts val="0"/>
              </a:spcAft>
              <a:buClr>
                <a:prstClr val="white"/>
              </a:buClr>
              <a:buFont typeface="Symbol" pitchFamily="18" charset="2"/>
              <a:buChar char="+"/>
              <a:tabLst>
                <a:tab pos="674081" algn="l"/>
                <a:tab pos="1163780" algn="l"/>
              </a:tabLst>
            </a:pPr>
            <a:r>
              <a:rPr lang="de-DE" sz="800" dirty="0" smtClean="0">
                <a:solidFill>
                  <a:schemeClr val="bg1"/>
                </a:solidFill>
                <a:latin typeface="HelveticaNeueLT Pro 43 LtEx" panose="020B0503020202020204" pitchFamily="34" charset="0"/>
              </a:rPr>
              <a:t>Logistik-Prozesse</a:t>
            </a:r>
          </a:p>
          <a:p>
            <a:pPr marL="77017" indent="-77017" defTabSz="385753" fontAlgn="auto">
              <a:spcBef>
                <a:spcPct val="20000"/>
              </a:spcBef>
              <a:spcAft>
                <a:spcPts val="0"/>
              </a:spcAft>
              <a:buClr>
                <a:prstClr val="white"/>
              </a:buClr>
              <a:buFont typeface="Symbol" pitchFamily="18" charset="2"/>
              <a:buChar char="+"/>
              <a:tabLst>
                <a:tab pos="674081" algn="l"/>
                <a:tab pos="1163780" algn="l"/>
              </a:tabLst>
            </a:pPr>
            <a:r>
              <a:rPr lang="de-DE" sz="800" dirty="0" smtClean="0">
                <a:solidFill>
                  <a:schemeClr val="bg1"/>
                </a:solidFill>
                <a:latin typeface="HelveticaNeueLT Pro 43 LtEx" panose="020B0503020202020204" pitchFamily="34" charset="0"/>
              </a:rPr>
              <a:t>OP-Integration</a:t>
            </a:r>
            <a:endParaRPr lang="de-DE" sz="800" dirty="0">
              <a:solidFill>
                <a:schemeClr val="bg1"/>
              </a:solidFill>
              <a:latin typeface="HelveticaNeueLT Pro 43 LtEx" panose="020B0503020202020204" pitchFamily="34" charset="0"/>
            </a:endParaRPr>
          </a:p>
        </p:txBody>
      </p:sp>
      <p:sp>
        <p:nvSpPr>
          <p:cNvPr id="35" name="Legende mit Pfeil nach unten 34"/>
          <p:cNvSpPr/>
          <p:nvPr/>
        </p:nvSpPr>
        <p:spPr>
          <a:xfrm>
            <a:off x="4610737" y="843558"/>
            <a:ext cx="1162227" cy="545691"/>
          </a:xfrm>
          <a:prstGeom prst="downArrowCallout">
            <a:avLst>
              <a:gd name="adj1" fmla="val 21062"/>
              <a:gd name="adj2" fmla="val 40750"/>
              <a:gd name="adj3" fmla="val 28091"/>
              <a:gd name="adj4" fmla="val 71909"/>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dirty="0" smtClean="0">
                <a:solidFill>
                  <a:srgbClr val="B80F2E"/>
                </a:solidFill>
                <a:latin typeface="HelveticaNeueLT Pro 43 LtEx" panose="020B0503020202020204" pitchFamily="34" charset="0"/>
              </a:rPr>
              <a:t>AEMP</a:t>
            </a:r>
            <a:endParaRPr lang="en-GB" sz="800" dirty="0">
              <a:solidFill>
                <a:srgbClr val="B80F2E"/>
              </a:solidFill>
              <a:latin typeface="HelveticaNeueLT Pro 43 LtEx" panose="020B0503020202020204" pitchFamily="34" charset="0"/>
            </a:endParaRPr>
          </a:p>
        </p:txBody>
      </p:sp>
    </p:spTree>
    <p:extLst>
      <p:ext uri="{BB962C8B-B14F-4D97-AF65-F5344CB8AC3E}">
        <p14:creationId xmlns:p14="http://schemas.microsoft.com/office/powerpoint/2010/main" val="742757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el 4"/>
          <p:cNvSpPr>
            <a:spLocks noGrp="1"/>
          </p:cNvSpPr>
          <p:nvPr>
            <p:ph type="title"/>
          </p:nvPr>
        </p:nvSpPr>
        <p:spPr/>
        <p:txBody>
          <a:bodyPr anchor="ctr"/>
          <a:lstStyle/>
          <a:p>
            <a:r>
              <a:rPr lang="de-DE" dirty="0" smtClean="0"/>
              <a:t>Das NEXUS-Produktportfolio</a:t>
            </a:r>
            <a:endParaRPr lang="de-DE" dirty="0"/>
          </a:p>
        </p:txBody>
      </p:sp>
      <p:pic>
        <p:nvPicPr>
          <p:cNvPr id="57" name="Grafik 56"/>
          <p:cNvPicPr>
            <a:picLocks noChangeAspect="1"/>
          </p:cNvPicPr>
          <p:nvPr/>
        </p:nvPicPr>
        <p:blipFill rotWithShape="1">
          <a:blip r:embed="rId2" cstate="print">
            <a:lum bright="6000"/>
            <a:extLst>
              <a:ext uri="{BEBA8EAE-BF5A-486C-A8C5-ECC9F3942E4B}">
                <a14:imgProps xmlns:a14="http://schemas.microsoft.com/office/drawing/2010/main">
                  <a14:imgLayer r:embed="rId3">
                    <a14:imgEffect>
                      <a14:brightnessContrast bright="7000"/>
                    </a14:imgEffect>
                  </a14:imgLayer>
                </a14:imgProps>
              </a:ext>
              <a:ext uri="{28A0092B-C50C-407E-A947-70E740481C1C}">
                <a14:useLocalDpi xmlns:a14="http://schemas.microsoft.com/office/drawing/2010/main" val="0"/>
              </a:ext>
            </a:extLst>
          </a:blip>
          <a:srcRect l="34849" r="8418"/>
          <a:stretch/>
        </p:blipFill>
        <p:spPr>
          <a:xfrm>
            <a:off x="395805" y="2225994"/>
            <a:ext cx="1269450" cy="1080000"/>
          </a:xfrm>
          <a:prstGeom prst="rect">
            <a:avLst/>
          </a:prstGeom>
        </p:spPr>
      </p:pic>
      <p:sp>
        <p:nvSpPr>
          <p:cNvPr id="32" name="Textfeld 31"/>
          <p:cNvSpPr txBox="1"/>
          <p:nvPr/>
        </p:nvSpPr>
        <p:spPr>
          <a:xfrm>
            <a:off x="410586" y="3357097"/>
            <a:ext cx="1315363" cy="21544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800" b="0" i="0" u="none" strike="noStrike" kern="1200" cap="none" spc="0" normalizeH="0" baseline="0" noProof="0" dirty="0" smtClean="0">
                <a:ln>
                  <a:noFill/>
                </a:ln>
                <a:solidFill>
                  <a:srgbClr val="C00000"/>
                </a:solidFill>
                <a:effectLst/>
                <a:uLnTx/>
                <a:uFillTx/>
                <a:latin typeface="HelveticaNeue LT 43 LightEx" panose="020B0503020202020204" pitchFamily="34" charset="0"/>
                <a:ea typeface="+mn-ea"/>
                <a:cs typeface="+mn-cs"/>
              </a:rPr>
              <a:t>Qualitätsmanagement</a:t>
            </a:r>
            <a:endParaRPr kumimoji="0" lang="de-DE" sz="800" b="0" i="0" u="none" strike="noStrike" kern="1200" cap="none" spc="0" normalizeH="0" baseline="0" noProof="0" dirty="0">
              <a:ln>
                <a:noFill/>
              </a:ln>
              <a:solidFill>
                <a:srgbClr val="C00000"/>
              </a:solidFill>
              <a:effectLst/>
              <a:uLnTx/>
              <a:uFillTx/>
              <a:latin typeface="HelveticaNeue LT 43 LightEx" panose="020B0503020202020204" pitchFamily="34" charset="0"/>
              <a:ea typeface="+mn-ea"/>
              <a:cs typeface="+mn-cs"/>
            </a:endParaRPr>
          </a:p>
        </p:txBody>
      </p:sp>
      <p:sp>
        <p:nvSpPr>
          <p:cNvPr id="33" name="Rechteck 32">
            <a:hlinkClick r:id="" action="ppaction://noaction"/>
          </p:cNvPr>
          <p:cNvSpPr/>
          <p:nvPr/>
        </p:nvSpPr>
        <p:spPr>
          <a:xfrm>
            <a:off x="2030664" y="1721818"/>
            <a:ext cx="1728192" cy="660881"/>
          </a:xfrm>
          <a:prstGeom prst="rect">
            <a:avLst/>
          </a:prstGeom>
          <a:solidFill>
            <a:schemeClr val="accent2">
              <a:lumMod val="60000"/>
              <a:lumOff val="40000"/>
            </a:scheme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fontAlgn="auto">
              <a:spcBef>
                <a:spcPts val="0"/>
              </a:spcBef>
              <a:spcAft>
                <a:spcPts val="0"/>
              </a:spcAft>
            </a:pPr>
            <a:r>
              <a:rPr lang="de-DE" sz="1000" dirty="0" smtClean="0">
                <a:solidFill>
                  <a:prstClr val="white"/>
                </a:solidFill>
              </a:rPr>
              <a:t>Dokumentenlenkung</a:t>
            </a:r>
            <a:endParaRPr lang="de-DE" sz="1000" dirty="0">
              <a:solidFill>
                <a:prstClr val="white"/>
              </a:solidFill>
            </a:endParaRPr>
          </a:p>
        </p:txBody>
      </p:sp>
      <p:sp>
        <p:nvSpPr>
          <p:cNvPr id="34" name="Rechteck 33">
            <a:hlinkClick r:id="" action="ppaction://noaction"/>
          </p:cNvPr>
          <p:cNvSpPr/>
          <p:nvPr/>
        </p:nvSpPr>
        <p:spPr>
          <a:xfrm>
            <a:off x="3950053" y="1721817"/>
            <a:ext cx="1728192" cy="660881"/>
          </a:xfrm>
          <a:prstGeom prst="rect">
            <a:avLst/>
          </a:prstGeom>
          <a:solidFill>
            <a:schemeClr val="accent4">
              <a:lumMod val="60000"/>
              <a:lumOff val="40000"/>
            </a:scheme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fontAlgn="auto">
              <a:spcBef>
                <a:spcPts val="0"/>
              </a:spcBef>
              <a:spcAft>
                <a:spcPts val="0"/>
              </a:spcAft>
            </a:pPr>
            <a:r>
              <a:rPr lang="de-DE" sz="1000" dirty="0" smtClean="0">
                <a:solidFill>
                  <a:prstClr val="white"/>
                </a:solidFill>
              </a:rPr>
              <a:t>Intranet</a:t>
            </a:r>
            <a:endParaRPr lang="de-DE" sz="1000" dirty="0">
              <a:solidFill>
                <a:prstClr val="white"/>
              </a:solidFill>
            </a:endParaRPr>
          </a:p>
        </p:txBody>
      </p:sp>
      <p:sp>
        <p:nvSpPr>
          <p:cNvPr id="35" name="Rechteck 34">
            <a:hlinkClick r:id="" action="ppaction://noaction"/>
          </p:cNvPr>
          <p:cNvSpPr/>
          <p:nvPr/>
        </p:nvSpPr>
        <p:spPr>
          <a:xfrm>
            <a:off x="5869442" y="1721817"/>
            <a:ext cx="1728192" cy="660881"/>
          </a:xfrm>
          <a:prstGeom prst="rect">
            <a:avLst/>
          </a:prstGeom>
          <a:solidFill>
            <a:schemeClr val="accent5">
              <a:lumMod val="60000"/>
              <a:lumOff val="40000"/>
            </a:scheme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fontAlgn="auto">
              <a:spcBef>
                <a:spcPts val="0"/>
              </a:spcBef>
              <a:spcAft>
                <a:spcPts val="0"/>
              </a:spcAft>
            </a:pPr>
            <a:r>
              <a:rPr lang="de-DE" sz="1000" dirty="0" smtClean="0">
                <a:solidFill>
                  <a:prstClr val="white"/>
                </a:solidFill>
              </a:rPr>
              <a:t>Meldewesen</a:t>
            </a:r>
            <a:endParaRPr lang="de-DE" sz="1000" dirty="0">
              <a:solidFill>
                <a:prstClr val="white"/>
              </a:solidFill>
            </a:endParaRPr>
          </a:p>
        </p:txBody>
      </p:sp>
      <p:sp>
        <p:nvSpPr>
          <p:cNvPr id="36" name="Rechteck 35">
            <a:hlinkClick r:id="" action="ppaction://noaction"/>
          </p:cNvPr>
          <p:cNvSpPr/>
          <p:nvPr/>
        </p:nvSpPr>
        <p:spPr>
          <a:xfrm>
            <a:off x="2045163" y="2513906"/>
            <a:ext cx="1728192" cy="660881"/>
          </a:xfrm>
          <a:prstGeom prst="rect">
            <a:avLst/>
          </a:prstGeom>
          <a:solidFill>
            <a:srgbClr val="7030A0"/>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fontAlgn="auto">
              <a:spcBef>
                <a:spcPts val="0"/>
              </a:spcBef>
              <a:spcAft>
                <a:spcPts val="0"/>
              </a:spcAft>
            </a:pPr>
            <a:r>
              <a:rPr lang="de-DE" sz="1000" dirty="0" smtClean="0">
                <a:solidFill>
                  <a:prstClr val="white"/>
                </a:solidFill>
              </a:rPr>
              <a:t>Fortbildungsverwaltung</a:t>
            </a:r>
            <a:endParaRPr lang="de-DE" sz="1000" dirty="0">
              <a:solidFill>
                <a:prstClr val="white"/>
              </a:solidFill>
            </a:endParaRPr>
          </a:p>
        </p:txBody>
      </p:sp>
      <p:sp>
        <p:nvSpPr>
          <p:cNvPr id="38" name="Rechteck 37">
            <a:hlinkClick r:id="" action="ppaction://noaction"/>
          </p:cNvPr>
          <p:cNvSpPr/>
          <p:nvPr/>
        </p:nvSpPr>
        <p:spPr>
          <a:xfrm>
            <a:off x="5869442" y="2513906"/>
            <a:ext cx="1728192" cy="660881"/>
          </a:xfrm>
          <a:prstGeom prst="rect">
            <a:avLst/>
          </a:prstGeom>
          <a:solidFill>
            <a:srgbClr val="FF0000"/>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fontAlgn="auto">
              <a:spcBef>
                <a:spcPts val="0"/>
              </a:spcBef>
              <a:spcAft>
                <a:spcPts val="0"/>
              </a:spcAft>
            </a:pPr>
            <a:r>
              <a:rPr lang="de-DE" sz="1000" dirty="0" smtClean="0">
                <a:solidFill>
                  <a:prstClr val="white"/>
                </a:solidFill>
              </a:rPr>
              <a:t>Risikomanagement</a:t>
            </a:r>
            <a:endParaRPr lang="de-DE" sz="1000" dirty="0">
              <a:solidFill>
                <a:prstClr val="white"/>
              </a:solidFill>
            </a:endParaRPr>
          </a:p>
        </p:txBody>
      </p:sp>
      <p:sp>
        <p:nvSpPr>
          <p:cNvPr id="39" name="Rechteck 38">
            <a:hlinkClick r:id="" action="ppaction://noaction"/>
          </p:cNvPr>
          <p:cNvSpPr/>
          <p:nvPr/>
        </p:nvSpPr>
        <p:spPr>
          <a:xfrm>
            <a:off x="3951351" y="2513906"/>
            <a:ext cx="1728192" cy="660881"/>
          </a:xfrm>
          <a:prstGeom prst="rect">
            <a:avLst/>
          </a:prstGeom>
          <a:solidFill>
            <a:srgbClr val="525252"/>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fontAlgn="auto">
              <a:spcBef>
                <a:spcPts val="0"/>
              </a:spcBef>
              <a:spcAft>
                <a:spcPts val="0"/>
              </a:spcAft>
            </a:pPr>
            <a:r>
              <a:rPr lang="de-DE" sz="1000" dirty="0" smtClean="0">
                <a:solidFill>
                  <a:prstClr val="white"/>
                </a:solidFill>
              </a:rPr>
              <a:t>Auditplanung</a:t>
            </a:r>
            <a:endParaRPr lang="de-DE" sz="1000" dirty="0">
              <a:solidFill>
                <a:prstClr val="white"/>
              </a:solidFill>
            </a:endParaRPr>
          </a:p>
        </p:txBody>
      </p:sp>
      <p:sp>
        <p:nvSpPr>
          <p:cNvPr id="40" name="Rechteck 39">
            <a:hlinkClick r:id="" action="ppaction://noaction"/>
          </p:cNvPr>
          <p:cNvSpPr/>
          <p:nvPr/>
        </p:nvSpPr>
        <p:spPr>
          <a:xfrm>
            <a:off x="2043865" y="3305994"/>
            <a:ext cx="1728192" cy="660881"/>
          </a:xfrm>
          <a:prstGeom prst="rect">
            <a:avLst/>
          </a:prstGeom>
          <a:solidFill>
            <a:srgbClr val="4FE0E3"/>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fontAlgn="auto">
              <a:spcBef>
                <a:spcPts val="0"/>
              </a:spcBef>
              <a:spcAft>
                <a:spcPts val="0"/>
              </a:spcAft>
            </a:pPr>
            <a:r>
              <a:rPr lang="de-DE" sz="1000" dirty="0" smtClean="0">
                <a:solidFill>
                  <a:prstClr val="white"/>
                </a:solidFill>
              </a:rPr>
              <a:t>Projektmonitor</a:t>
            </a:r>
            <a:endParaRPr lang="de-DE" sz="1000" dirty="0">
              <a:solidFill>
                <a:prstClr val="white"/>
              </a:solidFill>
            </a:endParaRPr>
          </a:p>
        </p:txBody>
      </p:sp>
      <p:sp>
        <p:nvSpPr>
          <p:cNvPr id="41" name="Rechteck 40">
            <a:hlinkClick r:id="" action="ppaction://noaction"/>
          </p:cNvPr>
          <p:cNvSpPr/>
          <p:nvPr/>
        </p:nvSpPr>
        <p:spPr>
          <a:xfrm>
            <a:off x="5868144" y="3305994"/>
            <a:ext cx="1728192" cy="660881"/>
          </a:xfrm>
          <a:prstGeom prst="rect">
            <a:avLst/>
          </a:prstGeom>
          <a:solidFill>
            <a:schemeClr val="accent4"/>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fontAlgn="auto">
              <a:spcBef>
                <a:spcPts val="0"/>
              </a:spcBef>
              <a:spcAft>
                <a:spcPts val="0"/>
              </a:spcAft>
            </a:pPr>
            <a:r>
              <a:rPr lang="de-DE" sz="1000" dirty="0" smtClean="0">
                <a:solidFill>
                  <a:prstClr val="white"/>
                </a:solidFill>
              </a:rPr>
              <a:t>SOP-Labor</a:t>
            </a:r>
            <a:endParaRPr lang="de-DE" sz="1000" dirty="0">
              <a:solidFill>
                <a:prstClr val="white"/>
              </a:solidFill>
            </a:endParaRPr>
          </a:p>
        </p:txBody>
      </p:sp>
      <p:sp>
        <p:nvSpPr>
          <p:cNvPr id="42" name="Rechteck 41">
            <a:hlinkClick r:id="" action="ppaction://noaction"/>
          </p:cNvPr>
          <p:cNvSpPr/>
          <p:nvPr/>
        </p:nvSpPr>
        <p:spPr>
          <a:xfrm>
            <a:off x="3950053" y="3305994"/>
            <a:ext cx="1728192" cy="660881"/>
          </a:xfrm>
          <a:prstGeom prst="rect">
            <a:avLst/>
          </a:prstGeom>
          <a:solidFill>
            <a:schemeClr val="accent1">
              <a:lumMod val="60000"/>
              <a:lumOff val="40000"/>
            </a:scheme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fontAlgn="auto">
              <a:spcBef>
                <a:spcPts val="0"/>
              </a:spcBef>
              <a:spcAft>
                <a:spcPts val="0"/>
              </a:spcAft>
            </a:pPr>
            <a:r>
              <a:rPr lang="de-DE" sz="1000" dirty="0" smtClean="0">
                <a:solidFill>
                  <a:prstClr val="white"/>
                </a:solidFill>
              </a:rPr>
              <a:t>Geräteverwaltung</a:t>
            </a:r>
            <a:endParaRPr lang="de-DE" sz="1000" dirty="0">
              <a:solidFill>
                <a:prstClr val="white"/>
              </a:solidFill>
            </a:endParaRPr>
          </a:p>
        </p:txBody>
      </p:sp>
    </p:spTree>
    <p:extLst>
      <p:ext uri="{BB962C8B-B14F-4D97-AF65-F5344CB8AC3E}">
        <p14:creationId xmlns:p14="http://schemas.microsoft.com/office/powerpoint/2010/main" val="185803657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P spid="35" grpId="0" animBg="1"/>
      <p:bldP spid="36" grpId="0" animBg="1"/>
      <p:bldP spid="38" grpId="0" animBg="1"/>
      <p:bldP spid="39" grpId="0" animBg="1"/>
      <p:bldP spid="40" grpId="0" animBg="1"/>
      <p:bldP spid="41" grpId="0" animBg="1"/>
      <p:bldP spid="4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nchor="ctr"/>
          <a:lstStyle/>
          <a:p>
            <a:r>
              <a:rPr lang="de-DE" dirty="0" smtClean="0"/>
              <a:t>Grundprobleme im Qualitätsmanagement</a:t>
            </a:r>
            <a:endParaRPr lang="de-DE" dirty="0"/>
          </a:p>
        </p:txBody>
      </p:sp>
      <p:sp>
        <p:nvSpPr>
          <p:cNvPr id="2" name="Textfeld 1"/>
          <p:cNvSpPr txBox="1"/>
          <p:nvPr/>
        </p:nvSpPr>
        <p:spPr>
          <a:xfrm>
            <a:off x="3637186" y="1816908"/>
            <a:ext cx="1584176" cy="2400657"/>
          </a:xfrm>
          <a:prstGeom prst="rect">
            <a:avLst/>
          </a:prstGeom>
          <a:noFill/>
        </p:spPr>
        <p:txBody>
          <a:bodyPr wrap="square" rtlCol="0">
            <a:spAutoFit/>
          </a:bodyPr>
          <a:lstStyle/>
          <a:p>
            <a:r>
              <a:rPr lang="de-DE" sz="15000" dirty="0" smtClean="0">
                <a:solidFill>
                  <a:schemeClr val="tx1">
                    <a:lumMod val="85000"/>
                    <a:lumOff val="15000"/>
                  </a:schemeClr>
                </a:solidFill>
                <a:latin typeface="+mn-lt"/>
              </a:rPr>
              <a:t>4</a:t>
            </a:r>
            <a:endParaRPr lang="de-DE" sz="15000" dirty="0">
              <a:solidFill>
                <a:schemeClr val="tx1">
                  <a:lumMod val="85000"/>
                  <a:lumOff val="15000"/>
                </a:schemeClr>
              </a:solidFill>
              <a:latin typeface="+mn-lt"/>
            </a:endParaRPr>
          </a:p>
        </p:txBody>
      </p:sp>
      <p:sp>
        <p:nvSpPr>
          <p:cNvPr id="3" name="Textfeld 2"/>
          <p:cNvSpPr txBox="1"/>
          <p:nvPr/>
        </p:nvSpPr>
        <p:spPr>
          <a:xfrm>
            <a:off x="611560" y="1122357"/>
            <a:ext cx="2880320" cy="338554"/>
          </a:xfrm>
          <a:prstGeom prst="rect">
            <a:avLst/>
          </a:prstGeom>
          <a:noFill/>
        </p:spPr>
        <p:txBody>
          <a:bodyPr wrap="square" rtlCol="0">
            <a:spAutoFit/>
          </a:bodyPr>
          <a:lstStyle/>
          <a:p>
            <a:r>
              <a:rPr lang="de-DE" sz="1600" dirty="0" smtClean="0">
                <a:solidFill>
                  <a:schemeClr val="tx1">
                    <a:lumMod val="85000"/>
                    <a:lumOff val="15000"/>
                  </a:schemeClr>
                </a:solidFill>
                <a:latin typeface="+mn-lt"/>
              </a:rPr>
              <a:t>Keinen interessiert es…</a:t>
            </a:r>
            <a:endParaRPr lang="de-DE" sz="1600" dirty="0">
              <a:solidFill>
                <a:schemeClr val="tx1">
                  <a:lumMod val="85000"/>
                  <a:lumOff val="15000"/>
                </a:schemeClr>
              </a:solidFill>
              <a:latin typeface="+mn-lt"/>
            </a:endParaRPr>
          </a:p>
        </p:txBody>
      </p:sp>
      <p:sp>
        <p:nvSpPr>
          <p:cNvPr id="18" name="Textfeld 17"/>
          <p:cNvSpPr txBox="1"/>
          <p:nvPr/>
        </p:nvSpPr>
        <p:spPr>
          <a:xfrm>
            <a:off x="611560" y="1444883"/>
            <a:ext cx="2880320" cy="276999"/>
          </a:xfrm>
          <a:prstGeom prst="rect">
            <a:avLst/>
          </a:prstGeom>
          <a:solidFill>
            <a:schemeClr val="bg1">
              <a:lumMod val="95000"/>
            </a:schemeClr>
          </a:solidFill>
        </p:spPr>
        <p:txBody>
          <a:bodyPr wrap="square" rtlCol="0">
            <a:spAutoFit/>
          </a:bodyPr>
          <a:lstStyle/>
          <a:p>
            <a:r>
              <a:rPr lang="de-DE" sz="1200" dirty="0" smtClean="0">
                <a:solidFill>
                  <a:schemeClr val="tx1">
                    <a:lumMod val="85000"/>
                    <a:lumOff val="15000"/>
                  </a:schemeClr>
                </a:solidFill>
                <a:latin typeface="+mn-lt"/>
              </a:rPr>
              <a:t>QM wichtig?</a:t>
            </a:r>
            <a:endParaRPr lang="de-DE" sz="1200" dirty="0">
              <a:solidFill>
                <a:schemeClr val="tx1">
                  <a:lumMod val="85000"/>
                  <a:lumOff val="15000"/>
                </a:schemeClr>
              </a:solidFill>
              <a:latin typeface="+mn-lt"/>
            </a:endParaRPr>
          </a:p>
        </p:txBody>
      </p:sp>
      <p:sp>
        <p:nvSpPr>
          <p:cNvPr id="19" name="Textfeld 18"/>
          <p:cNvSpPr txBox="1"/>
          <p:nvPr/>
        </p:nvSpPr>
        <p:spPr>
          <a:xfrm>
            <a:off x="611560" y="1767364"/>
            <a:ext cx="2880320" cy="276999"/>
          </a:xfrm>
          <a:prstGeom prst="rect">
            <a:avLst/>
          </a:prstGeom>
          <a:solidFill>
            <a:schemeClr val="bg1">
              <a:lumMod val="95000"/>
            </a:schemeClr>
          </a:solidFill>
        </p:spPr>
        <p:txBody>
          <a:bodyPr wrap="square" rtlCol="0">
            <a:spAutoFit/>
          </a:bodyPr>
          <a:lstStyle/>
          <a:p>
            <a:r>
              <a:rPr lang="de-DE" sz="1200" dirty="0" smtClean="0">
                <a:solidFill>
                  <a:schemeClr val="tx1">
                    <a:lumMod val="85000"/>
                    <a:lumOff val="15000"/>
                  </a:schemeClr>
                </a:solidFill>
                <a:latin typeface="+mn-lt"/>
              </a:rPr>
              <a:t>Prozesse strukturieren?</a:t>
            </a:r>
            <a:endParaRPr lang="de-DE" sz="1200" dirty="0">
              <a:solidFill>
                <a:schemeClr val="tx1">
                  <a:lumMod val="85000"/>
                  <a:lumOff val="15000"/>
                </a:schemeClr>
              </a:solidFill>
              <a:latin typeface="+mn-lt"/>
            </a:endParaRPr>
          </a:p>
        </p:txBody>
      </p:sp>
      <p:sp>
        <p:nvSpPr>
          <p:cNvPr id="20" name="Textfeld 19"/>
          <p:cNvSpPr txBox="1"/>
          <p:nvPr/>
        </p:nvSpPr>
        <p:spPr>
          <a:xfrm>
            <a:off x="611560" y="2094882"/>
            <a:ext cx="2880320" cy="276999"/>
          </a:xfrm>
          <a:prstGeom prst="rect">
            <a:avLst/>
          </a:prstGeom>
          <a:solidFill>
            <a:schemeClr val="bg1">
              <a:lumMod val="95000"/>
            </a:schemeClr>
          </a:solidFill>
        </p:spPr>
        <p:txBody>
          <a:bodyPr wrap="square" rtlCol="0">
            <a:spAutoFit/>
          </a:bodyPr>
          <a:lstStyle/>
          <a:p>
            <a:r>
              <a:rPr lang="de-DE" sz="1200" dirty="0" smtClean="0">
                <a:solidFill>
                  <a:schemeClr val="tx1">
                    <a:lumMod val="85000"/>
                    <a:lumOff val="15000"/>
                  </a:schemeClr>
                </a:solidFill>
                <a:latin typeface="+mn-lt"/>
              </a:rPr>
              <a:t>Was ist neu?</a:t>
            </a:r>
            <a:endParaRPr lang="de-DE" sz="1200" dirty="0">
              <a:solidFill>
                <a:schemeClr val="tx1">
                  <a:lumMod val="85000"/>
                  <a:lumOff val="15000"/>
                </a:schemeClr>
              </a:solidFill>
              <a:latin typeface="+mn-lt"/>
            </a:endParaRPr>
          </a:p>
        </p:txBody>
      </p:sp>
      <p:sp>
        <p:nvSpPr>
          <p:cNvPr id="21" name="Textfeld 20"/>
          <p:cNvSpPr txBox="1"/>
          <p:nvPr/>
        </p:nvSpPr>
        <p:spPr>
          <a:xfrm>
            <a:off x="611560" y="2417363"/>
            <a:ext cx="2880320" cy="276999"/>
          </a:xfrm>
          <a:prstGeom prst="rect">
            <a:avLst/>
          </a:prstGeom>
          <a:solidFill>
            <a:schemeClr val="bg1">
              <a:lumMod val="95000"/>
            </a:schemeClr>
          </a:solidFill>
        </p:spPr>
        <p:txBody>
          <a:bodyPr wrap="square" rtlCol="0">
            <a:spAutoFit/>
          </a:bodyPr>
          <a:lstStyle/>
          <a:p>
            <a:r>
              <a:rPr lang="de-DE" sz="1200" dirty="0" smtClean="0">
                <a:solidFill>
                  <a:schemeClr val="tx1">
                    <a:lumMod val="85000"/>
                    <a:lumOff val="15000"/>
                  </a:schemeClr>
                </a:solidFill>
                <a:latin typeface="+mn-lt"/>
              </a:rPr>
              <a:t>Wer hat was gelesen?</a:t>
            </a:r>
            <a:endParaRPr lang="de-DE" sz="1200" dirty="0">
              <a:solidFill>
                <a:schemeClr val="tx1">
                  <a:lumMod val="85000"/>
                  <a:lumOff val="15000"/>
                </a:schemeClr>
              </a:solidFill>
              <a:latin typeface="+mn-lt"/>
            </a:endParaRPr>
          </a:p>
        </p:txBody>
      </p:sp>
      <p:sp>
        <p:nvSpPr>
          <p:cNvPr id="22" name="Textfeld 21"/>
          <p:cNvSpPr txBox="1"/>
          <p:nvPr/>
        </p:nvSpPr>
        <p:spPr>
          <a:xfrm>
            <a:off x="5364088" y="1133628"/>
            <a:ext cx="2880320" cy="338554"/>
          </a:xfrm>
          <a:prstGeom prst="rect">
            <a:avLst/>
          </a:prstGeom>
          <a:noFill/>
        </p:spPr>
        <p:txBody>
          <a:bodyPr wrap="square" rtlCol="0">
            <a:spAutoFit/>
          </a:bodyPr>
          <a:lstStyle>
            <a:defPPr>
              <a:defRPr lang="de-DE"/>
            </a:defPPr>
            <a:lvl1pPr>
              <a:defRPr sz="1600">
                <a:solidFill>
                  <a:schemeClr val="tx1">
                    <a:lumMod val="85000"/>
                    <a:lumOff val="15000"/>
                  </a:schemeClr>
                </a:solidFill>
                <a:latin typeface="+mn-lt"/>
              </a:defRPr>
            </a:lvl1pPr>
          </a:lstStyle>
          <a:p>
            <a:r>
              <a:rPr lang="de-DE" dirty="0"/>
              <a:t>Alles selbst machen…</a:t>
            </a:r>
          </a:p>
        </p:txBody>
      </p:sp>
      <p:sp>
        <p:nvSpPr>
          <p:cNvPr id="23" name="Textfeld 22"/>
          <p:cNvSpPr txBox="1"/>
          <p:nvPr/>
        </p:nvSpPr>
        <p:spPr>
          <a:xfrm>
            <a:off x="5364088" y="1446921"/>
            <a:ext cx="2880320" cy="276999"/>
          </a:xfrm>
          <a:prstGeom prst="rect">
            <a:avLst/>
          </a:prstGeom>
          <a:solidFill>
            <a:schemeClr val="bg1">
              <a:lumMod val="95000"/>
            </a:schemeClr>
          </a:solidFill>
        </p:spPr>
        <p:txBody>
          <a:bodyPr wrap="square" rtlCol="0">
            <a:spAutoFit/>
          </a:bodyPr>
          <a:lstStyle/>
          <a:p>
            <a:r>
              <a:rPr lang="de-DE" sz="1200" dirty="0" smtClean="0">
                <a:solidFill>
                  <a:schemeClr val="tx1">
                    <a:lumMod val="85000"/>
                    <a:lumOff val="15000"/>
                  </a:schemeClr>
                </a:solidFill>
                <a:latin typeface="+mn-lt"/>
              </a:rPr>
              <a:t>Manuell Versionsnummern pflegen</a:t>
            </a:r>
            <a:endParaRPr lang="de-DE" sz="1200" dirty="0">
              <a:solidFill>
                <a:schemeClr val="tx1">
                  <a:lumMod val="85000"/>
                  <a:lumOff val="15000"/>
                </a:schemeClr>
              </a:solidFill>
              <a:latin typeface="+mn-lt"/>
            </a:endParaRPr>
          </a:p>
        </p:txBody>
      </p:sp>
      <p:sp>
        <p:nvSpPr>
          <p:cNvPr id="24" name="Textfeld 23"/>
          <p:cNvSpPr txBox="1"/>
          <p:nvPr/>
        </p:nvSpPr>
        <p:spPr>
          <a:xfrm>
            <a:off x="5364088" y="1774439"/>
            <a:ext cx="2880320" cy="461665"/>
          </a:xfrm>
          <a:prstGeom prst="rect">
            <a:avLst/>
          </a:prstGeom>
          <a:solidFill>
            <a:schemeClr val="bg1">
              <a:lumMod val="95000"/>
            </a:schemeClr>
          </a:solidFill>
        </p:spPr>
        <p:txBody>
          <a:bodyPr wrap="square" rtlCol="0">
            <a:spAutoFit/>
          </a:bodyPr>
          <a:lstStyle/>
          <a:p>
            <a:r>
              <a:rPr lang="de-DE" sz="1200" dirty="0" smtClean="0">
                <a:solidFill>
                  <a:schemeClr val="tx1">
                    <a:lumMod val="85000"/>
                    <a:lumOff val="15000"/>
                  </a:schemeClr>
                </a:solidFill>
                <a:latin typeface="+mn-lt"/>
              </a:rPr>
              <a:t>Verantwortliche an Aufgaben erinnern</a:t>
            </a:r>
            <a:endParaRPr lang="de-DE" sz="1200" dirty="0">
              <a:solidFill>
                <a:schemeClr val="tx1">
                  <a:lumMod val="85000"/>
                  <a:lumOff val="15000"/>
                </a:schemeClr>
              </a:solidFill>
              <a:latin typeface="+mn-lt"/>
            </a:endParaRPr>
          </a:p>
        </p:txBody>
      </p:sp>
      <p:sp>
        <p:nvSpPr>
          <p:cNvPr id="25" name="Textfeld 24"/>
          <p:cNvSpPr txBox="1"/>
          <p:nvPr/>
        </p:nvSpPr>
        <p:spPr>
          <a:xfrm>
            <a:off x="5364088" y="2286623"/>
            <a:ext cx="2880320" cy="461665"/>
          </a:xfrm>
          <a:prstGeom prst="rect">
            <a:avLst/>
          </a:prstGeom>
          <a:solidFill>
            <a:schemeClr val="bg1">
              <a:lumMod val="95000"/>
            </a:schemeClr>
          </a:solidFill>
        </p:spPr>
        <p:txBody>
          <a:bodyPr wrap="square" rtlCol="0">
            <a:spAutoFit/>
          </a:bodyPr>
          <a:lstStyle/>
          <a:p>
            <a:r>
              <a:rPr lang="de-DE" sz="1200" dirty="0" smtClean="0">
                <a:solidFill>
                  <a:schemeClr val="tx1">
                    <a:lumMod val="85000"/>
                    <a:lumOff val="15000"/>
                  </a:schemeClr>
                </a:solidFill>
                <a:latin typeface="+mn-lt"/>
              </a:rPr>
              <a:t>Verantwortliche zur Revision erinnern</a:t>
            </a:r>
            <a:endParaRPr lang="de-DE" sz="1200" dirty="0">
              <a:solidFill>
                <a:schemeClr val="tx1">
                  <a:lumMod val="85000"/>
                  <a:lumOff val="15000"/>
                </a:schemeClr>
              </a:solidFill>
              <a:latin typeface="+mn-lt"/>
            </a:endParaRPr>
          </a:p>
        </p:txBody>
      </p:sp>
      <p:sp>
        <p:nvSpPr>
          <p:cNvPr id="26" name="Textfeld 25"/>
          <p:cNvSpPr txBox="1"/>
          <p:nvPr/>
        </p:nvSpPr>
        <p:spPr>
          <a:xfrm>
            <a:off x="5364088" y="2798807"/>
            <a:ext cx="2880320" cy="276999"/>
          </a:xfrm>
          <a:prstGeom prst="rect">
            <a:avLst/>
          </a:prstGeom>
          <a:solidFill>
            <a:schemeClr val="bg1">
              <a:lumMod val="95000"/>
            </a:schemeClr>
          </a:solidFill>
        </p:spPr>
        <p:txBody>
          <a:bodyPr wrap="square" rtlCol="0">
            <a:spAutoFit/>
          </a:bodyPr>
          <a:lstStyle/>
          <a:p>
            <a:r>
              <a:rPr lang="de-DE" sz="1200" dirty="0" smtClean="0">
                <a:solidFill>
                  <a:schemeClr val="tx1">
                    <a:lumMod val="85000"/>
                    <a:lumOff val="15000"/>
                  </a:schemeClr>
                </a:solidFill>
                <a:latin typeface="+mn-lt"/>
              </a:rPr>
              <a:t>Maßnahmenlisten-Urwald</a:t>
            </a:r>
            <a:endParaRPr lang="de-DE" sz="1200" dirty="0">
              <a:solidFill>
                <a:schemeClr val="tx1">
                  <a:lumMod val="85000"/>
                  <a:lumOff val="15000"/>
                </a:schemeClr>
              </a:solidFill>
              <a:latin typeface="+mn-lt"/>
            </a:endParaRPr>
          </a:p>
        </p:txBody>
      </p:sp>
      <p:sp>
        <p:nvSpPr>
          <p:cNvPr id="37" name="Textfeld 36"/>
          <p:cNvSpPr txBox="1"/>
          <p:nvPr/>
        </p:nvSpPr>
        <p:spPr>
          <a:xfrm>
            <a:off x="611560" y="3219229"/>
            <a:ext cx="2880320" cy="338554"/>
          </a:xfrm>
          <a:prstGeom prst="rect">
            <a:avLst/>
          </a:prstGeom>
          <a:noFill/>
        </p:spPr>
        <p:txBody>
          <a:bodyPr wrap="square" rtlCol="0">
            <a:spAutoFit/>
          </a:bodyPr>
          <a:lstStyle/>
          <a:p>
            <a:r>
              <a:rPr lang="de-DE" sz="1600" dirty="0" smtClean="0">
                <a:solidFill>
                  <a:schemeClr val="tx1">
                    <a:lumMod val="85000"/>
                    <a:lumOff val="15000"/>
                  </a:schemeClr>
                </a:solidFill>
                <a:latin typeface="+mn-lt"/>
              </a:rPr>
              <a:t>Chaos…</a:t>
            </a:r>
            <a:endParaRPr lang="de-DE" sz="1600" dirty="0">
              <a:solidFill>
                <a:schemeClr val="tx1">
                  <a:lumMod val="85000"/>
                  <a:lumOff val="15000"/>
                </a:schemeClr>
              </a:solidFill>
              <a:latin typeface="+mn-lt"/>
            </a:endParaRPr>
          </a:p>
        </p:txBody>
      </p:sp>
      <p:sp>
        <p:nvSpPr>
          <p:cNvPr id="38" name="Textfeld 37"/>
          <p:cNvSpPr txBox="1"/>
          <p:nvPr/>
        </p:nvSpPr>
        <p:spPr>
          <a:xfrm>
            <a:off x="611560" y="3531637"/>
            <a:ext cx="2880320" cy="276999"/>
          </a:xfrm>
          <a:prstGeom prst="rect">
            <a:avLst/>
          </a:prstGeom>
          <a:solidFill>
            <a:schemeClr val="bg1">
              <a:lumMod val="95000"/>
            </a:schemeClr>
          </a:solidFill>
        </p:spPr>
        <p:txBody>
          <a:bodyPr wrap="square" rtlCol="0">
            <a:spAutoFit/>
          </a:bodyPr>
          <a:lstStyle/>
          <a:p>
            <a:r>
              <a:rPr lang="de-DE" sz="1200" dirty="0" smtClean="0">
                <a:solidFill>
                  <a:schemeClr val="tx1">
                    <a:lumMod val="85000"/>
                    <a:lumOff val="15000"/>
                  </a:schemeClr>
                </a:solidFill>
                <a:latin typeface="+mn-lt"/>
              </a:rPr>
              <a:t>Alte Anweisungen im Umlauf!</a:t>
            </a:r>
            <a:endParaRPr lang="de-DE" sz="1200" dirty="0">
              <a:solidFill>
                <a:schemeClr val="tx1">
                  <a:lumMod val="85000"/>
                  <a:lumOff val="15000"/>
                </a:schemeClr>
              </a:solidFill>
              <a:latin typeface="+mn-lt"/>
            </a:endParaRPr>
          </a:p>
        </p:txBody>
      </p:sp>
      <p:sp>
        <p:nvSpPr>
          <p:cNvPr id="39" name="Textfeld 38"/>
          <p:cNvSpPr txBox="1"/>
          <p:nvPr/>
        </p:nvSpPr>
        <p:spPr>
          <a:xfrm>
            <a:off x="611560" y="3860040"/>
            <a:ext cx="2880320" cy="276999"/>
          </a:xfrm>
          <a:prstGeom prst="rect">
            <a:avLst/>
          </a:prstGeom>
          <a:solidFill>
            <a:schemeClr val="bg1">
              <a:lumMod val="95000"/>
            </a:schemeClr>
          </a:solidFill>
        </p:spPr>
        <p:txBody>
          <a:bodyPr wrap="square" rtlCol="0">
            <a:spAutoFit/>
          </a:bodyPr>
          <a:lstStyle/>
          <a:p>
            <a:r>
              <a:rPr lang="de-DE" sz="1200" dirty="0" smtClean="0">
                <a:solidFill>
                  <a:schemeClr val="tx1">
                    <a:lumMod val="85000"/>
                    <a:lumOff val="15000"/>
                  </a:schemeClr>
                </a:solidFill>
                <a:latin typeface="+mn-lt"/>
              </a:rPr>
              <a:t>Falsches CD!</a:t>
            </a:r>
            <a:endParaRPr lang="de-DE" sz="1200" dirty="0">
              <a:solidFill>
                <a:schemeClr val="tx1">
                  <a:lumMod val="85000"/>
                  <a:lumOff val="15000"/>
                </a:schemeClr>
              </a:solidFill>
              <a:latin typeface="+mn-lt"/>
            </a:endParaRPr>
          </a:p>
        </p:txBody>
      </p:sp>
      <p:sp>
        <p:nvSpPr>
          <p:cNvPr id="40" name="Textfeld 39"/>
          <p:cNvSpPr txBox="1"/>
          <p:nvPr/>
        </p:nvSpPr>
        <p:spPr>
          <a:xfrm>
            <a:off x="611560" y="4182521"/>
            <a:ext cx="2880320" cy="276999"/>
          </a:xfrm>
          <a:prstGeom prst="rect">
            <a:avLst/>
          </a:prstGeom>
          <a:solidFill>
            <a:schemeClr val="bg1">
              <a:lumMod val="95000"/>
            </a:schemeClr>
          </a:solidFill>
        </p:spPr>
        <p:txBody>
          <a:bodyPr wrap="square" rtlCol="0">
            <a:spAutoFit/>
          </a:bodyPr>
          <a:lstStyle/>
          <a:p>
            <a:r>
              <a:rPr lang="de-DE" sz="1200" dirty="0" smtClean="0">
                <a:solidFill>
                  <a:schemeClr val="tx1">
                    <a:lumMod val="85000"/>
                    <a:lumOff val="15000"/>
                  </a:schemeClr>
                </a:solidFill>
                <a:latin typeface="+mn-lt"/>
              </a:rPr>
              <a:t>Doppelt geregelt!</a:t>
            </a:r>
            <a:endParaRPr lang="de-DE" sz="1200" dirty="0">
              <a:solidFill>
                <a:schemeClr val="tx1">
                  <a:lumMod val="85000"/>
                  <a:lumOff val="15000"/>
                </a:schemeClr>
              </a:solidFill>
              <a:latin typeface="+mn-lt"/>
            </a:endParaRPr>
          </a:p>
        </p:txBody>
      </p:sp>
      <p:sp>
        <p:nvSpPr>
          <p:cNvPr id="41" name="Textfeld 40"/>
          <p:cNvSpPr txBox="1"/>
          <p:nvPr/>
        </p:nvSpPr>
        <p:spPr>
          <a:xfrm>
            <a:off x="611560" y="4507809"/>
            <a:ext cx="2880320" cy="276999"/>
          </a:xfrm>
          <a:prstGeom prst="rect">
            <a:avLst/>
          </a:prstGeom>
          <a:solidFill>
            <a:schemeClr val="bg1">
              <a:lumMod val="95000"/>
            </a:schemeClr>
          </a:solidFill>
        </p:spPr>
        <p:txBody>
          <a:bodyPr wrap="square" rtlCol="0">
            <a:spAutoFit/>
          </a:bodyPr>
          <a:lstStyle/>
          <a:p>
            <a:r>
              <a:rPr lang="de-DE" sz="1200" dirty="0" smtClean="0">
                <a:solidFill>
                  <a:schemeClr val="tx1">
                    <a:lumMod val="85000"/>
                    <a:lumOff val="15000"/>
                  </a:schemeClr>
                </a:solidFill>
                <a:latin typeface="+mn-lt"/>
              </a:rPr>
              <a:t>Mitarbeiter finden nichts!</a:t>
            </a:r>
            <a:endParaRPr lang="de-DE" sz="1200" dirty="0">
              <a:solidFill>
                <a:schemeClr val="tx1">
                  <a:lumMod val="85000"/>
                  <a:lumOff val="15000"/>
                </a:schemeClr>
              </a:solidFill>
              <a:latin typeface="+mn-lt"/>
            </a:endParaRPr>
          </a:p>
        </p:txBody>
      </p:sp>
      <p:sp>
        <p:nvSpPr>
          <p:cNvPr id="42" name="Textfeld 41"/>
          <p:cNvSpPr txBox="1"/>
          <p:nvPr/>
        </p:nvSpPr>
        <p:spPr>
          <a:xfrm>
            <a:off x="5364088" y="3219229"/>
            <a:ext cx="2880320" cy="338554"/>
          </a:xfrm>
          <a:prstGeom prst="rect">
            <a:avLst/>
          </a:prstGeom>
          <a:noFill/>
        </p:spPr>
        <p:txBody>
          <a:bodyPr wrap="square" rtlCol="0">
            <a:spAutoFit/>
          </a:bodyPr>
          <a:lstStyle/>
          <a:p>
            <a:r>
              <a:rPr lang="de-DE" sz="1600" dirty="0" smtClean="0">
                <a:solidFill>
                  <a:schemeClr val="tx1">
                    <a:lumMod val="85000"/>
                    <a:lumOff val="15000"/>
                  </a:schemeClr>
                </a:solidFill>
                <a:latin typeface="+mn-lt"/>
              </a:rPr>
              <a:t>Zu viele Baustellen…</a:t>
            </a:r>
            <a:endParaRPr lang="de-DE" sz="1600" dirty="0">
              <a:solidFill>
                <a:schemeClr val="tx1">
                  <a:lumMod val="85000"/>
                  <a:lumOff val="15000"/>
                </a:schemeClr>
              </a:solidFill>
              <a:latin typeface="+mn-lt"/>
            </a:endParaRPr>
          </a:p>
        </p:txBody>
      </p:sp>
      <p:sp>
        <p:nvSpPr>
          <p:cNvPr id="43" name="Textfeld 42"/>
          <p:cNvSpPr txBox="1"/>
          <p:nvPr/>
        </p:nvSpPr>
        <p:spPr>
          <a:xfrm>
            <a:off x="5364088" y="3531637"/>
            <a:ext cx="2880320" cy="276999"/>
          </a:xfrm>
          <a:prstGeom prst="rect">
            <a:avLst/>
          </a:prstGeom>
          <a:solidFill>
            <a:schemeClr val="bg1">
              <a:lumMod val="95000"/>
            </a:schemeClr>
          </a:solidFill>
        </p:spPr>
        <p:txBody>
          <a:bodyPr wrap="square" rtlCol="0">
            <a:spAutoFit/>
          </a:bodyPr>
          <a:lstStyle/>
          <a:p>
            <a:r>
              <a:rPr lang="de-DE" sz="1200" dirty="0" smtClean="0">
                <a:solidFill>
                  <a:schemeClr val="tx1">
                    <a:lumMod val="85000"/>
                    <a:lumOff val="15000"/>
                  </a:schemeClr>
                </a:solidFill>
                <a:latin typeface="+mn-lt"/>
              </a:rPr>
              <a:t>Risikomanagement!</a:t>
            </a:r>
            <a:endParaRPr lang="de-DE" sz="1200" dirty="0">
              <a:solidFill>
                <a:schemeClr val="tx1">
                  <a:lumMod val="85000"/>
                  <a:lumOff val="15000"/>
                </a:schemeClr>
              </a:solidFill>
              <a:latin typeface="+mn-lt"/>
            </a:endParaRPr>
          </a:p>
        </p:txBody>
      </p:sp>
      <p:sp>
        <p:nvSpPr>
          <p:cNvPr id="44" name="Textfeld 43"/>
          <p:cNvSpPr txBox="1"/>
          <p:nvPr/>
        </p:nvSpPr>
        <p:spPr>
          <a:xfrm>
            <a:off x="5364088" y="3860040"/>
            <a:ext cx="2880320" cy="276999"/>
          </a:xfrm>
          <a:prstGeom prst="rect">
            <a:avLst/>
          </a:prstGeom>
          <a:solidFill>
            <a:schemeClr val="bg1">
              <a:lumMod val="95000"/>
            </a:schemeClr>
          </a:solidFill>
        </p:spPr>
        <p:txBody>
          <a:bodyPr wrap="square" rtlCol="0">
            <a:spAutoFit/>
          </a:bodyPr>
          <a:lstStyle/>
          <a:p>
            <a:r>
              <a:rPr lang="de-DE" sz="1200" dirty="0" smtClean="0">
                <a:solidFill>
                  <a:schemeClr val="tx1">
                    <a:lumMod val="85000"/>
                    <a:lumOff val="15000"/>
                  </a:schemeClr>
                </a:solidFill>
                <a:latin typeface="+mn-lt"/>
              </a:rPr>
              <a:t>Maßnahmenmanagement!</a:t>
            </a:r>
            <a:endParaRPr lang="de-DE" sz="1200" dirty="0">
              <a:solidFill>
                <a:schemeClr val="tx1">
                  <a:lumMod val="85000"/>
                  <a:lumOff val="15000"/>
                </a:schemeClr>
              </a:solidFill>
              <a:latin typeface="+mn-lt"/>
            </a:endParaRPr>
          </a:p>
        </p:txBody>
      </p:sp>
      <p:sp>
        <p:nvSpPr>
          <p:cNvPr id="45" name="Textfeld 44"/>
          <p:cNvSpPr txBox="1"/>
          <p:nvPr/>
        </p:nvSpPr>
        <p:spPr>
          <a:xfrm>
            <a:off x="5364088" y="4182521"/>
            <a:ext cx="2880320" cy="276999"/>
          </a:xfrm>
          <a:prstGeom prst="rect">
            <a:avLst/>
          </a:prstGeom>
          <a:solidFill>
            <a:schemeClr val="bg1">
              <a:lumMod val="95000"/>
            </a:schemeClr>
          </a:solidFill>
        </p:spPr>
        <p:txBody>
          <a:bodyPr wrap="square" rtlCol="0">
            <a:spAutoFit/>
          </a:bodyPr>
          <a:lstStyle/>
          <a:p>
            <a:r>
              <a:rPr lang="de-DE" sz="1200" dirty="0" smtClean="0">
                <a:solidFill>
                  <a:schemeClr val="tx1">
                    <a:lumMod val="85000"/>
                    <a:lumOff val="15000"/>
                  </a:schemeClr>
                </a:solidFill>
                <a:latin typeface="+mn-lt"/>
              </a:rPr>
              <a:t>Fortbildungsverwaltung!</a:t>
            </a:r>
            <a:endParaRPr lang="de-DE" sz="1200" dirty="0">
              <a:solidFill>
                <a:schemeClr val="tx1">
                  <a:lumMod val="85000"/>
                  <a:lumOff val="15000"/>
                </a:schemeClr>
              </a:solidFill>
              <a:latin typeface="+mn-lt"/>
            </a:endParaRPr>
          </a:p>
        </p:txBody>
      </p:sp>
      <p:sp>
        <p:nvSpPr>
          <p:cNvPr id="46" name="Textfeld 45"/>
          <p:cNvSpPr txBox="1"/>
          <p:nvPr/>
        </p:nvSpPr>
        <p:spPr>
          <a:xfrm>
            <a:off x="5364088" y="4507809"/>
            <a:ext cx="2880320" cy="276999"/>
          </a:xfrm>
          <a:prstGeom prst="rect">
            <a:avLst/>
          </a:prstGeom>
          <a:solidFill>
            <a:schemeClr val="bg1">
              <a:lumMod val="95000"/>
            </a:schemeClr>
          </a:solidFill>
        </p:spPr>
        <p:txBody>
          <a:bodyPr wrap="square" rtlCol="0">
            <a:spAutoFit/>
          </a:bodyPr>
          <a:lstStyle/>
          <a:p>
            <a:r>
              <a:rPr lang="de-DE" sz="1200" dirty="0" smtClean="0">
                <a:solidFill>
                  <a:schemeClr val="tx1">
                    <a:lumMod val="85000"/>
                    <a:lumOff val="15000"/>
                  </a:schemeClr>
                </a:solidFill>
                <a:latin typeface="+mn-lt"/>
              </a:rPr>
              <a:t>Auditplanung!</a:t>
            </a:r>
            <a:endParaRPr lang="de-DE" sz="1200" dirty="0">
              <a:solidFill>
                <a:schemeClr val="tx1">
                  <a:lumMod val="85000"/>
                  <a:lumOff val="15000"/>
                </a:schemeClr>
              </a:solidFill>
              <a:latin typeface="+mn-lt"/>
            </a:endParaRPr>
          </a:p>
        </p:txBody>
      </p:sp>
    </p:spTree>
    <p:extLst>
      <p:ext uri="{BB962C8B-B14F-4D97-AF65-F5344CB8AC3E}">
        <p14:creationId xmlns:p14="http://schemas.microsoft.com/office/powerpoint/2010/main" val="420698570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p:cTn id="37" dur="500" fill="hold"/>
                                        <p:tgtEl>
                                          <p:spTgt spid="22"/>
                                        </p:tgtEl>
                                        <p:attrNameLst>
                                          <p:attrName>ppt_w</p:attrName>
                                        </p:attrNameLst>
                                      </p:cBhvr>
                                      <p:tavLst>
                                        <p:tav tm="0">
                                          <p:val>
                                            <p:fltVal val="0"/>
                                          </p:val>
                                        </p:tav>
                                        <p:tav tm="100000">
                                          <p:val>
                                            <p:strVal val="#ppt_w"/>
                                          </p:val>
                                        </p:tav>
                                      </p:tavLst>
                                    </p:anim>
                                    <p:anim calcmode="lin" valueType="num">
                                      <p:cBhvr>
                                        <p:cTn id="38" dur="500" fill="hold"/>
                                        <p:tgtEl>
                                          <p:spTgt spid="22"/>
                                        </p:tgtEl>
                                        <p:attrNameLst>
                                          <p:attrName>ppt_h</p:attrName>
                                        </p:attrNameLst>
                                      </p:cBhvr>
                                      <p:tavLst>
                                        <p:tav tm="0">
                                          <p:val>
                                            <p:fltVal val="0"/>
                                          </p:val>
                                        </p:tav>
                                        <p:tav tm="100000">
                                          <p:val>
                                            <p:strVal val="#ppt_h"/>
                                          </p:val>
                                        </p:tav>
                                      </p:tavLst>
                                    </p:anim>
                                    <p:animEffect transition="in" filter="fade">
                                      <p:cBhvr>
                                        <p:cTn id="39" dur="500"/>
                                        <p:tgtEl>
                                          <p:spTgt spid="22"/>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23"/>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24"/>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25"/>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26"/>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37"/>
                                        </p:tgtEl>
                                        <p:attrNameLst>
                                          <p:attrName>style.visibility</p:attrName>
                                        </p:attrNameLst>
                                      </p:cBhvr>
                                      <p:to>
                                        <p:strVal val="visible"/>
                                      </p:to>
                                    </p:set>
                                    <p:anim calcmode="lin" valueType="num">
                                      <p:cBhvr>
                                        <p:cTn id="60" dur="500" fill="hold"/>
                                        <p:tgtEl>
                                          <p:spTgt spid="37"/>
                                        </p:tgtEl>
                                        <p:attrNameLst>
                                          <p:attrName>ppt_w</p:attrName>
                                        </p:attrNameLst>
                                      </p:cBhvr>
                                      <p:tavLst>
                                        <p:tav tm="0">
                                          <p:val>
                                            <p:fltVal val="0"/>
                                          </p:val>
                                        </p:tav>
                                        <p:tav tm="100000">
                                          <p:val>
                                            <p:strVal val="#ppt_w"/>
                                          </p:val>
                                        </p:tav>
                                      </p:tavLst>
                                    </p:anim>
                                    <p:anim calcmode="lin" valueType="num">
                                      <p:cBhvr>
                                        <p:cTn id="61" dur="500" fill="hold"/>
                                        <p:tgtEl>
                                          <p:spTgt spid="37"/>
                                        </p:tgtEl>
                                        <p:attrNameLst>
                                          <p:attrName>ppt_h</p:attrName>
                                        </p:attrNameLst>
                                      </p:cBhvr>
                                      <p:tavLst>
                                        <p:tav tm="0">
                                          <p:val>
                                            <p:fltVal val="0"/>
                                          </p:val>
                                        </p:tav>
                                        <p:tav tm="100000">
                                          <p:val>
                                            <p:strVal val="#ppt_h"/>
                                          </p:val>
                                        </p:tav>
                                      </p:tavLst>
                                    </p:anim>
                                    <p:animEffect transition="in" filter="fade">
                                      <p:cBhvr>
                                        <p:cTn id="62" dur="500"/>
                                        <p:tgtEl>
                                          <p:spTgt spid="37"/>
                                        </p:tgtEl>
                                      </p:cBhvr>
                                    </p:animEffec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8"/>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39"/>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40"/>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41"/>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53" presetClass="entr" presetSubtype="16" fill="hold" grpId="0" nodeType="clickEffect">
                                  <p:stCondLst>
                                    <p:cond delay="0"/>
                                  </p:stCondLst>
                                  <p:childTnLst>
                                    <p:set>
                                      <p:cBhvr>
                                        <p:cTn id="82" dur="1" fill="hold">
                                          <p:stCondLst>
                                            <p:cond delay="0"/>
                                          </p:stCondLst>
                                        </p:cTn>
                                        <p:tgtEl>
                                          <p:spTgt spid="42"/>
                                        </p:tgtEl>
                                        <p:attrNameLst>
                                          <p:attrName>style.visibility</p:attrName>
                                        </p:attrNameLst>
                                      </p:cBhvr>
                                      <p:to>
                                        <p:strVal val="visible"/>
                                      </p:to>
                                    </p:set>
                                    <p:anim calcmode="lin" valueType="num">
                                      <p:cBhvr>
                                        <p:cTn id="83" dur="500" fill="hold"/>
                                        <p:tgtEl>
                                          <p:spTgt spid="42"/>
                                        </p:tgtEl>
                                        <p:attrNameLst>
                                          <p:attrName>ppt_w</p:attrName>
                                        </p:attrNameLst>
                                      </p:cBhvr>
                                      <p:tavLst>
                                        <p:tav tm="0">
                                          <p:val>
                                            <p:fltVal val="0"/>
                                          </p:val>
                                        </p:tav>
                                        <p:tav tm="100000">
                                          <p:val>
                                            <p:strVal val="#ppt_w"/>
                                          </p:val>
                                        </p:tav>
                                      </p:tavLst>
                                    </p:anim>
                                    <p:anim calcmode="lin" valueType="num">
                                      <p:cBhvr>
                                        <p:cTn id="84" dur="500" fill="hold"/>
                                        <p:tgtEl>
                                          <p:spTgt spid="42"/>
                                        </p:tgtEl>
                                        <p:attrNameLst>
                                          <p:attrName>ppt_h</p:attrName>
                                        </p:attrNameLst>
                                      </p:cBhvr>
                                      <p:tavLst>
                                        <p:tav tm="0">
                                          <p:val>
                                            <p:fltVal val="0"/>
                                          </p:val>
                                        </p:tav>
                                        <p:tav tm="100000">
                                          <p:val>
                                            <p:strVal val="#ppt_h"/>
                                          </p:val>
                                        </p:tav>
                                      </p:tavLst>
                                    </p:anim>
                                    <p:animEffect transition="in" filter="fade">
                                      <p:cBhvr>
                                        <p:cTn id="85" dur="500"/>
                                        <p:tgtEl>
                                          <p:spTgt spid="42"/>
                                        </p:tgtEl>
                                      </p:cBhvr>
                                    </p:animEffect>
                                  </p:childTnLst>
                                </p:cTn>
                              </p:par>
                            </p:childTnLst>
                          </p:cTn>
                        </p:par>
                      </p:childTnLst>
                    </p:cTn>
                  </p:par>
                  <p:par>
                    <p:cTn id="86" fill="hold">
                      <p:stCondLst>
                        <p:cond delay="indefinite"/>
                      </p:stCondLst>
                      <p:childTnLst>
                        <p:par>
                          <p:cTn id="87" fill="hold">
                            <p:stCondLst>
                              <p:cond delay="0"/>
                            </p:stCondLst>
                            <p:childTnLst>
                              <p:par>
                                <p:cTn id="88" presetID="1" presetClass="entr" presetSubtype="0" fill="hold" grpId="0" nodeType="clickEffect">
                                  <p:stCondLst>
                                    <p:cond delay="0"/>
                                  </p:stCondLst>
                                  <p:childTnLst>
                                    <p:set>
                                      <p:cBhvr>
                                        <p:cTn id="89" dur="1" fill="hold">
                                          <p:stCondLst>
                                            <p:cond delay="0"/>
                                          </p:stCondLst>
                                        </p:cTn>
                                        <p:tgtEl>
                                          <p:spTgt spid="43"/>
                                        </p:tgtEl>
                                        <p:attrNameLst>
                                          <p:attrName>style.visibility</p:attrName>
                                        </p:attrNameLst>
                                      </p:cBhvr>
                                      <p:to>
                                        <p:strVal val="visible"/>
                                      </p:to>
                                    </p:set>
                                  </p:childTnLst>
                                </p:cTn>
                              </p:par>
                            </p:childTnLst>
                          </p:cTn>
                        </p:par>
                      </p:childTnLst>
                    </p:cTn>
                  </p:par>
                  <p:par>
                    <p:cTn id="90" fill="hold">
                      <p:stCondLst>
                        <p:cond delay="indefinite"/>
                      </p:stCondLst>
                      <p:childTnLst>
                        <p:par>
                          <p:cTn id="91" fill="hold">
                            <p:stCondLst>
                              <p:cond delay="0"/>
                            </p:stCondLst>
                            <p:childTnLst>
                              <p:par>
                                <p:cTn id="92" presetID="1" presetClass="entr" presetSubtype="0" fill="hold" grpId="0" nodeType="clickEffect">
                                  <p:stCondLst>
                                    <p:cond delay="0"/>
                                  </p:stCondLst>
                                  <p:childTnLst>
                                    <p:set>
                                      <p:cBhvr>
                                        <p:cTn id="93" dur="1" fill="hold">
                                          <p:stCondLst>
                                            <p:cond delay="0"/>
                                          </p:stCondLst>
                                        </p:cTn>
                                        <p:tgtEl>
                                          <p:spTgt spid="44"/>
                                        </p:tgtEl>
                                        <p:attrNameLst>
                                          <p:attrName>style.visibility</p:attrName>
                                        </p:attrNameLst>
                                      </p:cBhvr>
                                      <p:to>
                                        <p:strVal val="visible"/>
                                      </p:to>
                                    </p:set>
                                  </p:childTnLst>
                                </p:cTn>
                              </p:par>
                            </p:childTnLst>
                          </p:cTn>
                        </p:par>
                      </p:childTnLst>
                    </p:cTn>
                  </p:par>
                  <p:par>
                    <p:cTn id="94" fill="hold">
                      <p:stCondLst>
                        <p:cond delay="indefinite"/>
                      </p:stCondLst>
                      <p:childTnLst>
                        <p:par>
                          <p:cTn id="95" fill="hold">
                            <p:stCondLst>
                              <p:cond delay="0"/>
                            </p:stCondLst>
                            <p:childTnLst>
                              <p:par>
                                <p:cTn id="96" presetID="1" presetClass="entr" presetSubtype="0" fill="hold" grpId="0" nodeType="clickEffect">
                                  <p:stCondLst>
                                    <p:cond delay="0"/>
                                  </p:stCondLst>
                                  <p:childTnLst>
                                    <p:set>
                                      <p:cBhvr>
                                        <p:cTn id="97" dur="1" fill="hold">
                                          <p:stCondLst>
                                            <p:cond delay="0"/>
                                          </p:stCondLst>
                                        </p:cTn>
                                        <p:tgtEl>
                                          <p:spTgt spid="45"/>
                                        </p:tgtEl>
                                        <p:attrNameLst>
                                          <p:attrName>style.visibility</p:attrName>
                                        </p:attrNameLst>
                                      </p:cBhvr>
                                      <p:to>
                                        <p:strVal val="visible"/>
                                      </p:to>
                                    </p:set>
                                  </p:childTnLst>
                                </p:cTn>
                              </p:par>
                            </p:childTnLst>
                          </p:cTn>
                        </p:par>
                      </p:childTnLst>
                    </p:cTn>
                  </p:par>
                  <p:par>
                    <p:cTn id="98" fill="hold">
                      <p:stCondLst>
                        <p:cond delay="indefinite"/>
                      </p:stCondLst>
                      <p:childTnLst>
                        <p:par>
                          <p:cTn id="99" fill="hold">
                            <p:stCondLst>
                              <p:cond delay="0"/>
                            </p:stCondLst>
                            <p:childTnLst>
                              <p:par>
                                <p:cTn id="100" presetID="1" presetClass="entr" presetSubtype="0" fill="hold" grpId="0" nodeType="clickEffect">
                                  <p:stCondLst>
                                    <p:cond delay="0"/>
                                  </p:stCondLst>
                                  <p:childTnLst>
                                    <p:set>
                                      <p:cBhvr>
                                        <p:cTn id="101"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8" grpId="0" animBg="1"/>
      <p:bldP spid="19" grpId="0" animBg="1"/>
      <p:bldP spid="20" grpId="0" animBg="1"/>
      <p:bldP spid="21" grpId="0" animBg="1"/>
      <p:bldP spid="22" grpId="0"/>
      <p:bldP spid="23" grpId="0" animBg="1"/>
      <p:bldP spid="24" grpId="0" animBg="1"/>
      <p:bldP spid="25" grpId="0" animBg="1"/>
      <p:bldP spid="26" grpId="0" animBg="1"/>
      <p:bldP spid="37" grpId="0"/>
      <p:bldP spid="38" grpId="0" animBg="1"/>
      <p:bldP spid="39" grpId="0" animBg="1"/>
      <p:bldP spid="40" grpId="0" animBg="1"/>
      <p:bldP spid="41" grpId="0" animBg="1"/>
      <p:bldP spid="42" grpId="0"/>
      <p:bldP spid="43" grpId="0" animBg="1"/>
      <p:bldP spid="44" grpId="0" animBg="1"/>
      <p:bldP spid="45" grpId="0" animBg="1"/>
      <p:bldP spid="46" grpId="0" animBg="1"/>
    </p:bldLst>
  </p:timing>
</p:sld>
</file>

<file path=ppt/theme/theme1.xml><?xml version="1.0" encoding="utf-8"?>
<a:theme xmlns:a="http://schemas.openxmlformats.org/drawingml/2006/main" name="1_NEXUS">
  <a:themeElements>
    <a:clrScheme name="NEXUS">
      <a:dk1>
        <a:sysClr val="windowText" lastClr="000000"/>
      </a:dk1>
      <a:lt1>
        <a:sysClr val="window" lastClr="FFFFFF"/>
      </a:lt1>
      <a:dk2>
        <a:srgbClr val="9C9D9F"/>
      </a:dk2>
      <a:lt2>
        <a:srgbClr val="FFFFFF"/>
      </a:lt2>
      <a:accent1>
        <a:srgbClr val="4F81BD"/>
      </a:accent1>
      <a:accent2>
        <a:srgbClr val="1F497D"/>
      </a:accent2>
      <a:accent3>
        <a:srgbClr val="9BBB59"/>
      </a:accent3>
      <a:accent4>
        <a:srgbClr val="4F6128"/>
      </a:accent4>
      <a:accent5>
        <a:srgbClr val="F79646"/>
      </a:accent5>
      <a:accent6>
        <a:srgbClr val="974806"/>
      </a:accent6>
      <a:hlink>
        <a:srgbClr val="B80F2E"/>
      </a:hlink>
      <a:folHlink>
        <a:srgbClr val="B80F2E"/>
      </a:folHlink>
    </a:clrScheme>
    <a:fontScheme name="NEXUS">
      <a:majorFont>
        <a:latin typeface="HelveticaNeueLT Pro 43 LtEx"/>
        <a:ea typeface=""/>
        <a:cs typeface=""/>
      </a:majorFont>
      <a:minorFont>
        <a:latin typeface="HelveticaNeueLT Pro 43 LtEx"/>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5628B"/>
        </a:solidFill>
        <a:ln w="9525">
          <a:solidFill>
            <a:srgbClr val="52525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600" dirty="0">
            <a:solidFill>
              <a:schemeClr val="tx1">
                <a:lumMod val="85000"/>
                <a:lumOff val="15000"/>
              </a:schemeClr>
            </a:solidFill>
            <a:latin typeface="+mn-lt"/>
          </a:defRPr>
        </a:defPPr>
      </a:lstStyle>
    </a:txDef>
  </a:objectDefaults>
  <a:extraClrSchemeLst/>
</a:theme>
</file>

<file path=ppt/theme/theme2.xml><?xml version="1.0" encoding="utf-8"?>
<a:theme xmlns:a="http://schemas.openxmlformats.org/drawingml/2006/main" name="NEXUS">
  <a:themeElements>
    <a:clrScheme name="NEXUS">
      <a:dk1>
        <a:sysClr val="windowText" lastClr="000000"/>
      </a:dk1>
      <a:lt1>
        <a:sysClr val="window" lastClr="FFFFFF"/>
      </a:lt1>
      <a:dk2>
        <a:srgbClr val="9C9D9F"/>
      </a:dk2>
      <a:lt2>
        <a:srgbClr val="FFFFFF"/>
      </a:lt2>
      <a:accent1>
        <a:srgbClr val="4F81BD"/>
      </a:accent1>
      <a:accent2>
        <a:srgbClr val="1F497D"/>
      </a:accent2>
      <a:accent3>
        <a:srgbClr val="9BBB59"/>
      </a:accent3>
      <a:accent4>
        <a:srgbClr val="4F6128"/>
      </a:accent4>
      <a:accent5>
        <a:srgbClr val="F79646"/>
      </a:accent5>
      <a:accent6>
        <a:srgbClr val="974806"/>
      </a:accent6>
      <a:hlink>
        <a:srgbClr val="B80F2E"/>
      </a:hlink>
      <a:folHlink>
        <a:srgbClr val="B80F2E"/>
      </a:folHlink>
    </a:clrScheme>
    <a:fontScheme name="NEXUS">
      <a:majorFont>
        <a:latin typeface="HelveticaNeueLT Pro 43 LtEx"/>
        <a:ea typeface=""/>
        <a:cs typeface=""/>
      </a:majorFont>
      <a:minorFont>
        <a:latin typeface="HelveticaNeueLT Pro 43 LtEx"/>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spAutoFit/>
      </a:bodyPr>
      <a:lstStyle>
        <a:defPPr>
          <a:defRPr sz="1600" dirty="0">
            <a:solidFill>
              <a:schemeClr val="tx1">
                <a:lumMod val="85000"/>
                <a:lumOff val="15000"/>
              </a:schemeClr>
            </a:solidFill>
            <a:latin typeface="HelveticaNeue LT 43 LightEx" panose="020B0503020202020204" pitchFamily="34" charset="0"/>
          </a:defRPr>
        </a:defPPr>
      </a:lstStyle>
    </a:spDef>
    <a:txDef>
      <a:spPr>
        <a:noFill/>
      </a:spPr>
      <a:bodyPr wrap="square" rtlCol="0">
        <a:spAutoFit/>
      </a:bodyPr>
      <a:lstStyle>
        <a:defPPr>
          <a:defRPr sz="1600" dirty="0">
            <a:solidFill>
              <a:schemeClr val="tx1">
                <a:lumMod val="85000"/>
                <a:lumOff val="15000"/>
              </a:schemeClr>
            </a:solidFill>
            <a:latin typeface="+mn-lt"/>
          </a:defRPr>
        </a:defPPr>
      </a:lstStyle>
    </a:txDef>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812</Words>
  <Application>Microsoft Office PowerPoint</Application>
  <PresentationFormat>Bildschirmpräsentation (16:9)</PresentationFormat>
  <Paragraphs>334</Paragraphs>
  <Slides>15</Slides>
  <Notes>5</Notes>
  <HiddenSlides>6</HiddenSlides>
  <MMClips>0</MMClips>
  <ScaleCrop>false</ScaleCrop>
  <HeadingPairs>
    <vt:vector size="6" baseType="variant">
      <vt:variant>
        <vt:lpstr>Verwendete Schriftarten</vt:lpstr>
      </vt:variant>
      <vt:variant>
        <vt:i4>9</vt:i4>
      </vt:variant>
      <vt:variant>
        <vt:lpstr>Design</vt:lpstr>
      </vt:variant>
      <vt:variant>
        <vt:i4>2</vt:i4>
      </vt:variant>
      <vt:variant>
        <vt:lpstr>Folientitel</vt:lpstr>
      </vt:variant>
      <vt:variant>
        <vt:i4>15</vt:i4>
      </vt:variant>
    </vt:vector>
  </HeadingPairs>
  <TitlesOfParts>
    <vt:vector size="26" baseType="lpstr">
      <vt:lpstr>Arial</vt:lpstr>
      <vt:lpstr>Calibri</vt:lpstr>
      <vt:lpstr>HelveticaNeue LT 23 UltLtEx</vt:lpstr>
      <vt:lpstr>HelveticaNeue LT 43 LightEx</vt:lpstr>
      <vt:lpstr>HelveticaNeue LT 45 Light</vt:lpstr>
      <vt:lpstr>HelveticaNeueLT Pro 23 UltLtEx</vt:lpstr>
      <vt:lpstr>HelveticaNeueLT Pro 43 LtEx</vt:lpstr>
      <vt:lpstr>Symbol</vt:lpstr>
      <vt:lpstr>Symbol Black</vt:lpstr>
      <vt:lpstr>1_NEXUS</vt:lpstr>
      <vt:lpstr>NEXUS</vt:lpstr>
      <vt:lpstr>NEXUS AG</vt:lpstr>
      <vt:lpstr>PowerPoint-Präsentation</vt:lpstr>
      <vt:lpstr>NEXUS-Gruppe</vt:lpstr>
      <vt:lpstr>Vorstellung NEXUS AG</vt:lpstr>
      <vt:lpstr>Produktportfolio, Markt und Zielgruppen</vt:lpstr>
      <vt:lpstr>Zahlen und Fakten</vt:lpstr>
      <vt:lpstr>Umfassende Software-Lösungen</vt:lpstr>
      <vt:lpstr>Das NEXUS-Produktportfolio</vt:lpstr>
      <vt:lpstr>Grundprobleme im Qualitätsmanagement</vt:lpstr>
      <vt:lpstr>Grundprobleme im Qualitätsmanagement</vt:lpstr>
      <vt:lpstr>PowerPoint-Präsentation</vt:lpstr>
      <vt:lpstr>NEXUS im Qualitätsmanagement</vt:lpstr>
      <vt:lpstr>NEXUS im Qualitätsmanagement</vt:lpstr>
      <vt:lpstr>Zahlreiche zufriedene Kunden</vt:lpstr>
      <vt:lpstr>PowerPoint-Präsentation</vt:lpstr>
    </vt:vector>
  </TitlesOfParts>
  <Company>Nexus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Rieger Anja</dc:creator>
  <cp:lastModifiedBy>Polle Tobias</cp:lastModifiedBy>
  <cp:revision>602</cp:revision>
  <cp:lastPrinted>2014-07-09T11:18:37Z</cp:lastPrinted>
  <dcterms:created xsi:type="dcterms:W3CDTF">2009-11-27T08:22:51Z</dcterms:created>
  <dcterms:modified xsi:type="dcterms:W3CDTF">2018-06-29T09:41:50Z</dcterms:modified>
</cp:coreProperties>
</file>